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Gotham" panose="020B0604020202020204" charset="0"/>
      <p:regular r:id="rId12"/>
    </p:embeddedFont>
    <p:embeddedFont>
      <p:font typeface="Gotham Bold" panose="020B0604020202020204" charset="0"/>
      <p:regular r:id="rId13"/>
    </p:embeddedFont>
    <p:embeddedFont>
      <p:font typeface="Poppins" panose="00000500000000000000" pitchFamily="2" charset="0"/>
      <p:regular r:id="rId14"/>
    </p:embeddedFont>
    <p:embeddedFont>
      <p:font typeface="Poppins Light" panose="020B0502040204020203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138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" name="AutoShape 3"/>
          <p:cNvSpPr/>
          <p:nvPr/>
        </p:nvSpPr>
        <p:spPr>
          <a:xfrm>
            <a:off x="1778999" y="1038225"/>
            <a:ext cx="14730002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419"/>
          </a:p>
        </p:txBody>
      </p:sp>
      <p:sp>
        <p:nvSpPr>
          <p:cNvPr id="4" name="AutoShape 4"/>
          <p:cNvSpPr/>
          <p:nvPr/>
        </p:nvSpPr>
        <p:spPr>
          <a:xfrm>
            <a:off x="1778999" y="9267825"/>
            <a:ext cx="14730002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419"/>
          </a:p>
        </p:txBody>
      </p:sp>
      <p:sp>
        <p:nvSpPr>
          <p:cNvPr id="5" name="Freeform 5"/>
          <p:cNvSpPr/>
          <p:nvPr/>
        </p:nvSpPr>
        <p:spPr>
          <a:xfrm>
            <a:off x="1028700" y="1028700"/>
            <a:ext cx="3270947" cy="2653295"/>
          </a:xfrm>
          <a:custGeom>
            <a:avLst/>
            <a:gdLst/>
            <a:ahLst/>
            <a:cxnLst/>
            <a:rect l="l" t="t" r="r" b="b"/>
            <a:pathLst>
              <a:path w="3270947" h="2653295">
                <a:moveTo>
                  <a:pt x="0" y="0"/>
                </a:moveTo>
                <a:lnTo>
                  <a:pt x="3270947" y="0"/>
                </a:lnTo>
                <a:lnTo>
                  <a:pt x="3270947" y="2653295"/>
                </a:lnTo>
                <a:lnTo>
                  <a:pt x="0" y="26532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6" name="Freeform 6"/>
          <p:cNvSpPr/>
          <p:nvPr/>
        </p:nvSpPr>
        <p:spPr>
          <a:xfrm>
            <a:off x="14847621" y="1028700"/>
            <a:ext cx="2653295" cy="2653295"/>
          </a:xfrm>
          <a:custGeom>
            <a:avLst/>
            <a:gdLst/>
            <a:ahLst/>
            <a:cxnLst/>
            <a:rect l="l" t="t" r="r" b="b"/>
            <a:pathLst>
              <a:path w="2653295" h="2653295">
                <a:moveTo>
                  <a:pt x="0" y="0"/>
                </a:moveTo>
                <a:lnTo>
                  <a:pt x="2653294" y="0"/>
                </a:lnTo>
                <a:lnTo>
                  <a:pt x="2653294" y="2653295"/>
                </a:lnTo>
                <a:lnTo>
                  <a:pt x="0" y="26532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7" name="TextBox 7"/>
          <p:cNvSpPr txBox="1"/>
          <p:nvPr/>
        </p:nvSpPr>
        <p:spPr>
          <a:xfrm>
            <a:off x="1270096" y="2685705"/>
            <a:ext cx="15747807" cy="404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25"/>
              </a:lnSpc>
              <a:spcBef>
                <a:spcPct val="0"/>
              </a:spcBef>
            </a:pPr>
            <a:r>
              <a:rPr lang="en-US" sz="1158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PUENTES DE INCLUSIÓN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74171" y="1909001"/>
            <a:ext cx="9382477" cy="1005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4"/>
              </a:lnSpc>
              <a:spcBef>
                <a:spcPct val="0"/>
              </a:spcBef>
            </a:pPr>
            <a:r>
              <a:rPr lang="en-US" sz="5796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CREANDO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74171" y="7003913"/>
            <a:ext cx="8682423" cy="719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6"/>
              </a:lnSpc>
              <a:spcBef>
                <a:spcPct val="0"/>
              </a:spcBef>
            </a:pPr>
            <a:r>
              <a:rPr lang="en-US" sz="4282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PARA ADULTOS AUTISTAS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78999" y="8667653"/>
            <a:ext cx="9347815" cy="443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3"/>
              </a:lnSpc>
              <a:spcBef>
                <a:spcPct val="0"/>
              </a:spcBef>
            </a:pPr>
            <a:r>
              <a:rPr lang="en-US" sz="2431" spc="102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Asociación de Padres y Amigos de los Autistas ASPAUT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61186" y="9344025"/>
            <a:ext cx="9347815" cy="443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03"/>
              </a:lnSpc>
              <a:spcBef>
                <a:spcPct val="0"/>
              </a:spcBef>
            </a:pPr>
            <a:r>
              <a:rPr lang="en-US" sz="2431" spc="102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Proyecto aprobado por Consejo de Donaciones Sociales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222" r="-2092" b="-2323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" name="TextBox 3"/>
          <p:cNvSpPr txBox="1"/>
          <p:nvPr/>
        </p:nvSpPr>
        <p:spPr>
          <a:xfrm>
            <a:off x="649476" y="3103759"/>
            <a:ext cx="16989049" cy="969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10"/>
              </a:lnSpc>
              <a:spcBef>
                <a:spcPct val="0"/>
              </a:spcBef>
            </a:pPr>
            <a:r>
              <a:rPr lang="en-US" sz="27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Las donaciones al proyecto Creando Puentes de Inclusión para Adultos Autistas pueden realizarse mediante transferencia bancaria directa a ASPAUT, institución ejecutora y donataria autorizada.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29396" y="1585243"/>
            <a:ext cx="7682919" cy="1284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55"/>
              </a:lnSpc>
              <a:spcBef>
                <a:spcPct val="0"/>
              </a:spcBef>
            </a:pPr>
            <a:r>
              <a:rPr lang="en-US" sz="7539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DONAR?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29396" y="770079"/>
            <a:ext cx="7556569" cy="97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96"/>
              </a:lnSpc>
              <a:spcBef>
                <a:spcPct val="0"/>
              </a:spcBef>
            </a:pPr>
            <a:r>
              <a:rPr lang="en-US" sz="5711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¿Cómo</a:t>
            </a:r>
          </a:p>
        </p:txBody>
      </p:sp>
      <p:sp>
        <p:nvSpPr>
          <p:cNvPr id="6" name="Freeform 6"/>
          <p:cNvSpPr/>
          <p:nvPr/>
        </p:nvSpPr>
        <p:spPr>
          <a:xfrm>
            <a:off x="11798705" y="624776"/>
            <a:ext cx="2875115" cy="2332208"/>
          </a:xfrm>
          <a:custGeom>
            <a:avLst/>
            <a:gdLst/>
            <a:ahLst/>
            <a:cxnLst/>
            <a:rect l="l" t="t" r="r" b="b"/>
            <a:pathLst>
              <a:path w="2875115" h="2332208">
                <a:moveTo>
                  <a:pt x="0" y="0"/>
                </a:moveTo>
                <a:lnTo>
                  <a:pt x="2875115" y="0"/>
                </a:lnTo>
                <a:lnTo>
                  <a:pt x="2875115" y="2332208"/>
                </a:lnTo>
                <a:lnTo>
                  <a:pt x="0" y="2332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7" name="Freeform 7"/>
          <p:cNvSpPr/>
          <p:nvPr/>
        </p:nvSpPr>
        <p:spPr>
          <a:xfrm>
            <a:off x="14968933" y="624776"/>
            <a:ext cx="2290367" cy="2290367"/>
          </a:xfrm>
          <a:custGeom>
            <a:avLst/>
            <a:gdLst/>
            <a:ahLst/>
            <a:cxnLst/>
            <a:rect l="l" t="t" r="r" b="b"/>
            <a:pathLst>
              <a:path w="2290367" h="2290367">
                <a:moveTo>
                  <a:pt x="0" y="0"/>
                </a:moveTo>
                <a:lnTo>
                  <a:pt x="2290367" y="0"/>
                </a:lnTo>
                <a:lnTo>
                  <a:pt x="2290367" y="2290367"/>
                </a:lnTo>
                <a:lnTo>
                  <a:pt x="0" y="22903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8" name="TextBox 8"/>
          <p:cNvSpPr txBox="1"/>
          <p:nvPr/>
        </p:nvSpPr>
        <p:spPr>
          <a:xfrm>
            <a:off x="2024917" y="4620683"/>
            <a:ext cx="15234383" cy="4435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0"/>
              </a:lnSpc>
            </a:pPr>
            <a:r>
              <a:rPr lang="en-US" sz="31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Datos para transferencia:</a:t>
            </a:r>
          </a:p>
          <a:p>
            <a:pPr marL="674045" lvl="1" indent="-337023" algn="just">
              <a:lnSpc>
                <a:spcPts val="4370"/>
              </a:lnSpc>
              <a:buFont typeface="Arial"/>
              <a:buChar char="•"/>
            </a:pPr>
            <a:r>
              <a:rPr lang="en-US" sz="31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Nombre institución: Asociación de Padres y Amigo de los Autistas</a:t>
            </a:r>
          </a:p>
          <a:p>
            <a:pPr marL="674045" lvl="1" indent="-337023" algn="just">
              <a:lnSpc>
                <a:spcPts val="4370"/>
              </a:lnSpc>
              <a:buFont typeface="Arial"/>
              <a:buChar char="•"/>
            </a:pPr>
            <a:r>
              <a:rPr lang="en-US" sz="31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RUT: 71,086,700-3</a:t>
            </a:r>
          </a:p>
          <a:p>
            <a:pPr marL="674045" lvl="1" indent="-337023" algn="just">
              <a:lnSpc>
                <a:spcPts val="4370"/>
              </a:lnSpc>
              <a:buFont typeface="Arial"/>
              <a:buChar char="•"/>
            </a:pPr>
            <a:r>
              <a:rPr lang="en-US" sz="31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Banco: Banco Estado</a:t>
            </a:r>
          </a:p>
          <a:p>
            <a:pPr marL="674045" lvl="1" indent="-337023" algn="just">
              <a:lnSpc>
                <a:spcPts val="4370"/>
              </a:lnSpc>
              <a:buFont typeface="Arial"/>
              <a:buChar char="•"/>
            </a:pPr>
            <a:r>
              <a:rPr lang="en-US" sz="31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Tipo de cuenta: Corriente</a:t>
            </a:r>
          </a:p>
          <a:p>
            <a:pPr marL="674045" lvl="1" indent="-337023" algn="just">
              <a:lnSpc>
                <a:spcPts val="4370"/>
              </a:lnSpc>
              <a:buFont typeface="Arial"/>
              <a:buChar char="•"/>
            </a:pPr>
            <a:r>
              <a:rPr lang="en-US" sz="31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N° de cuenta: 1631268</a:t>
            </a:r>
          </a:p>
          <a:p>
            <a:pPr marL="674045" lvl="1" indent="-337023" algn="just">
              <a:lnSpc>
                <a:spcPts val="4370"/>
              </a:lnSpc>
              <a:buFont typeface="Arial"/>
              <a:buChar char="•"/>
            </a:pPr>
            <a:r>
              <a:rPr lang="en-US" sz="31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Correo para comprobante: asociación@aspaut.cl</a:t>
            </a:r>
          </a:p>
          <a:p>
            <a:pPr algn="just">
              <a:lnSpc>
                <a:spcPts val="4370"/>
              </a:lnSpc>
              <a:spcBef>
                <a:spcPct val="0"/>
              </a:spcBef>
            </a:pPr>
            <a:r>
              <a:rPr lang="en-US" sz="31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Las donaciones cuentan con beneficios tributarios según Ley 19.885.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750062" y="4396694"/>
            <a:ext cx="14578925" cy="5890306"/>
            <a:chOff x="0" y="0"/>
            <a:chExt cx="19438566" cy="7853741"/>
          </a:xfrm>
        </p:grpSpPr>
        <p:sp>
          <p:nvSpPr>
            <p:cNvPr id="10" name="Freeform 10"/>
            <p:cNvSpPr/>
            <p:nvPr/>
          </p:nvSpPr>
          <p:spPr>
            <a:xfrm>
              <a:off x="50493" y="6631857"/>
              <a:ext cx="19388073" cy="1221884"/>
            </a:xfrm>
            <a:custGeom>
              <a:avLst/>
              <a:gdLst/>
              <a:ahLst/>
              <a:cxnLst/>
              <a:rect l="l" t="t" r="r" b="b"/>
              <a:pathLst>
                <a:path w="19388073" h="1221884">
                  <a:moveTo>
                    <a:pt x="0" y="0"/>
                  </a:moveTo>
                  <a:lnTo>
                    <a:pt x="19388073" y="0"/>
                  </a:lnTo>
                  <a:lnTo>
                    <a:pt x="19388073" y="1221884"/>
                  </a:lnTo>
                  <a:lnTo>
                    <a:pt x="0" y="1221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8922" b="-78922"/>
              </a:stretch>
            </a:blipFill>
          </p:spPr>
          <p:txBody>
            <a:bodyPr/>
            <a:lstStyle/>
            <a:p>
              <a:endParaRPr lang="es-419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0" y="0"/>
              <a:ext cx="19438566" cy="6631857"/>
              <a:chOff x="0" y="0"/>
              <a:chExt cx="3839717" cy="130999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839717" cy="1309996"/>
              </a:xfrm>
              <a:custGeom>
                <a:avLst/>
                <a:gdLst/>
                <a:ahLst/>
                <a:cxnLst/>
                <a:rect l="l" t="t" r="r" b="b"/>
                <a:pathLst>
                  <a:path w="3839717" h="1309996">
                    <a:moveTo>
                      <a:pt x="12745" y="0"/>
                    </a:moveTo>
                    <a:lnTo>
                      <a:pt x="3826972" y="0"/>
                    </a:lnTo>
                    <a:cubicBezTo>
                      <a:pt x="3830352" y="0"/>
                      <a:pt x="3833594" y="1343"/>
                      <a:pt x="3835984" y="3733"/>
                    </a:cubicBezTo>
                    <a:cubicBezTo>
                      <a:pt x="3838374" y="6123"/>
                      <a:pt x="3839717" y="9365"/>
                      <a:pt x="3839717" y="12745"/>
                    </a:cubicBezTo>
                    <a:lnTo>
                      <a:pt x="3839717" y="1297252"/>
                    </a:lnTo>
                    <a:cubicBezTo>
                      <a:pt x="3839717" y="1300632"/>
                      <a:pt x="3838374" y="1303874"/>
                      <a:pt x="3835984" y="1306264"/>
                    </a:cubicBezTo>
                    <a:cubicBezTo>
                      <a:pt x="3833594" y="1308654"/>
                      <a:pt x="3830352" y="1309996"/>
                      <a:pt x="3826972" y="1309996"/>
                    </a:cubicBezTo>
                    <a:lnTo>
                      <a:pt x="12745" y="1309996"/>
                    </a:lnTo>
                    <a:cubicBezTo>
                      <a:pt x="9365" y="1309996"/>
                      <a:pt x="6123" y="1308654"/>
                      <a:pt x="3733" y="1306264"/>
                    </a:cubicBezTo>
                    <a:cubicBezTo>
                      <a:pt x="1343" y="1303874"/>
                      <a:pt x="0" y="1300632"/>
                      <a:pt x="0" y="1297252"/>
                    </a:cubicBezTo>
                    <a:lnTo>
                      <a:pt x="0" y="12745"/>
                    </a:lnTo>
                    <a:cubicBezTo>
                      <a:pt x="0" y="9365"/>
                      <a:pt x="1343" y="6123"/>
                      <a:pt x="3733" y="3733"/>
                    </a:cubicBezTo>
                    <a:cubicBezTo>
                      <a:pt x="6123" y="1343"/>
                      <a:pt x="9365" y="0"/>
                      <a:pt x="127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104775"/>
                <a:ext cx="3839717" cy="14147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" name="Freeform 3"/>
          <p:cNvSpPr/>
          <p:nvPr/>
        </p:nvSpPr>
        <p:spPr>
          <a:xfrm>
            <a:off x="3854365" y="5531189"/>
            <a:ext cx="10579269" cy="4525325"/>
          </a:xfrm>
          <a:custGeom>
            <a:avLst/>
            <a:gdLst/>
            <a:ahLst/>
            <a:cxnLst/>
            <a:rect l="l" t="t" r="r" b="b"/>
            <a:pathLst>
              <a:path w="10579269" h="4525325">
                <a:moveTo>
                  <a:pt x="0" y="0"/>
                </a:moveTo>
                <a:lnTo>
                  <a:pt x="10579270" y="0"/>
                </a:lnTo>
                <a:lnTo>
                  <a:pt x="10579270" y="4525325"/>
                </a:lnTo>
                <a:lnTo>
                  <a:pt x="0" y="4525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773" b="-16773"/>
            </a:stretch>
          </a:blipFill>
          <a:ln w="19050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es-419"/>
          </a:p>
        </p:txBody>
      </p:sp>
      <p:sp>
        <p:nvSpPr>
          <p:cNvPr id="4" name="TextBox 4"/>
          <p:cNvSpPr txBox="1"/>
          <p:nvPr/>
        </p:nvSpPr>
        <p:spPr>
          <a:xfrm>
            <a:off x="400050" y="1903860"/>
            <a:ext cx="17487900" cy="4129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472" lvl="1" indent="-313236" algn="just">
              <a:lnSpc>
                <a:spcPts val="5542"/>
              </a:lnSpc>
              <a:buFont typeface="Arial"/>
              <a:buChar char="•"/>
            </a:pPr>
            <a:r>
              <a:rPr lang="en-US" sz="2901" u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 un programa de inclusión laboral dirigido a personas adultas con la Condición del Espectro Autista (CEA), mayores de 18 años.</a:t>
            </a:r>
          </a:p>
          <a:p>
            <a:pPr marL="626472" lvl="1" indent="-313236" algn="just">
              <a:lnSpc>
                <a:spcPts val="5542"/>
              </a:lnSpc>
              <a:buFont typeface="Arial"/>
              <a:buChar char="•"/>
            </a:pPr>
            <a:r>
              <a:rPr lang="en-US" sz="2901" u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Implementa un modelo de empleo protegido y empleo con apoyo, con capacitación laboral estructurada y acompañamiento interdisciplinario, orientado a la participación laboral remunerada y sostenible.</a:t>
            </a:r>
          </a:p>
          <a:p>
            <a:pPr marL="0" lvl="0" indent="0" algn="just">
              <a:lnSpc>
                <a:spcPts val="5542"/>
              </a:lnSpc>
            </a:pPr>
            <a:endParaRPr lang="en-US" sz="2901" u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520707" y="914400"/>
            <a:ext cx="11246586" cy="978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96"/>
              </a:lnSpc>
              <a:spcBef>
                <a:spcPct val="0"/>
              </a:spcBef>
            </a:pPr>
            <a:r>
              <a:rPr lang="en-US" sz="5711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¿Qué es Creando Puentes?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5997737" cy="10287000"/>
          </a:xfrm>
          <a:custGeom>
            <a:avLst/>
            <a:gdLst/>
            <a:ahLst/>
            <a:cxnLst/>
            <a:rect l="l" t="t" r="r" b="b"/>
            <a:pathLst>
              <a:path w="5997737" h="10287000">
                <a:moveTo>
                  <a:pt x="0" y="0"/>
                </a:moveTo>
                <a:lnTo>
                  <a:pt x="5997737" y="0"/>
                </a:lnTo>
                <a:lnTo>
                  <a:pt x="599773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757" r="-35757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419"/>
          </a:p>
        </p:txBody>
      </p:sp>
      <p:sp>
        <p:nvSpPr>
          <p:cNvPr id="4" name="TextBox 4"/>
          <p:cNvSpPr txBox="1"/>
          <p:nvPr/>
        </p:nvSpPr>
        <p:spPr>
          <a:xfrm>
            <a:off x="7126235" y="2086122"/>
            <a:ext cx="6842281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00"/>
              </a:lnSpc>
              <a:spcBef>
                <a:spcPct val="0"/>
              </a:spcBef>
            </a:pPr>
            <a:r>
              <a:rPr lang="en-US" sz="6714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ABORDA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26235" y="1341746"/>
            <a:ext cx="6729755" cy="874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1"/>
              </a:lnSpc>
              <a:spcBef>
                <a:spcPct val="0"/>
              </a:spcBef>
            </a:pPr>
            <a:r>
              <a:rPr lang="en-US" sz="5086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Problemas que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126235" y="3693417"/>
            <a:ext cx="9835866" cy="151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21"/>
              </a:lnSpc>
            </a:pPr>
            <a:r>
              <a:rPr lang="en-US" sz="287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 Chile, los adultos autistas presentan una exclusión laboral estructural, con tasas de desempleo que alcanzan entre el 76% y 90%.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26235" y="5717855"/>
            <a:ext cx="9835866" cy="2527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21"/>
              </a:lnSpc>
            </a:pPr>
            <a:r>
              <a:rPr lang="en-US" sz="287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Esta situación no se debe al diagnóstico, sino a la falta de entornos laborales adaptados, ajustes razonables y modelos de habilitación laboral, lo que genera dependencia económica y sobrecarga familiar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8196784"/>
          </a:xfrm>
          <a:custGeom>
            <a:avLst/>
            <a:gdLst/>
            <a:ahLst/>
            <a:cxnLst/>
            <a:rect l="l" t="t" r="r" b="b"/>
            <a:pathLst>
              <a:path w="18288000" h="8196784">
                <a:moveTo>
                  <a:pt x="0" y="0"/>
                </a:moveTo>
                <a:lnTo>
                  <a:pt x="18288000" y="0"/>
                </a:lnTo>
                <a:lnTo>
                  <a:pt x="18288000" y="8196784"/>
                </a:lnTo>
                <a:lnTo>
                  <a:pt x="0" y="81967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4017" b="-4033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4" name="TextBox 4"/>
          <p:cNvSpPr txBox="1"/>
          <p:nvPr/>
        </p:nvSpPr>
        <p:spPr>
          <a:xfrm>
            <a:off x="771525" y="8120584"/>
            <a:ext cx="17181424" cy="1571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86"/>
              </a:lnSpc>
              <a:spcBef>
                <a:spcPct val="0"/>
              </a:spcBef>
            </a:pPr>
            <a:r>
              <a:rPr lang="en-US" sz="299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Promover la inclusión laboral efectiva de personas adultas con CEA, mediante un modelo de intervención laboral estructurado, con apoyos especializados y diferenciados, que permita su desempeño en empleo protegido y empleo con apoyo, conforme a la Ley 21.015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999795"/>
            <a:ext cx="6496185" cy="105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97"/>
              </a:lnSpc>
              <a:spcBef>
                <a:spcPct val="0"/>
              </a:spcBef>
            </a:pPr>
            <a:r>
              <a:rPr lang="en-US" sz="6140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OBJETIVO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285044"/>
            <a:ext cx="6496185" cy="838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74"/>
              </a:lnSpc>
              <a:spcBef>
                <a:spcPct val="0"/>
              </a:spcBef>
            </a:pPr>
            <a:r>
              <a:rPr lang="en-US" sz="4910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Nuestro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3" name="Group 3"/>
          <p:cNvGrpSpPr/>
          <p:nvPr/>
        </p:nvGrpSpPr>
        <p:grpSpPr>
          <a:xfrm>
            <a:off x="317739" y="4988841"/>
            <a:ext cx="5230124" cy="2226478"/>
            <a:chOff x="0" y="0"/>
            <a:chExt cx="6973498" cy="2968637"/>
          </a:xfrm>
        </p:grpSpPr>
        <p:sp>
          <p:nvSpPr>
            <p:cNvPr id="4" name="Freeform 4"/>
            <p:cNvSpPr/>
            <p:nvPr/>
          </p:nvSpPr>
          <p:spPr>
            <a:xfrm>
              <a:off x="18114" y="2506777"/>
              <a:ext cx="6955384" cy="461860"/>
            </a:xfrm>
            <a:custGeom>
              <a:avLst/>
              <a:gdLst/>
              <a:ahLst/>
              <a:cxnLst/>
              <a:rect l="l" t="t" r="r" b="b"/>
              <a:pathLst>
                <a:path w="6955384" h="461860">
                  <a:moveTo>
                    <a:pt x="0" y="0"/>
                  </a:moveTo>
                  <a:lnTo>
                    <a:pt x="6955384" y="0"/>
                  </a:lnTo>
                  <a:lnTo>
                    <a:pt x="6955384" y="461860"/>
                  </a:lnTo>
                  <a:lnTo>
                    <a:pt x="0" y="461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2358" b="-72358"/>
              </a:stretch>
            </a:blipFill>
          </p:spPr>
          <p:txBody>
            <a:bodyPr/>
            <a:lstStyle/>
            <a:p>
              <a:endParaRPr lang="es-419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0"/>
              <a:ext cx="6973498" cy="2506777"/>
              <a:chOff x="0" y="0"/>
              <a:chExt cx="1377481" cy="49516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377481" cy="495166"/>
              </a:xfrm>
              <a:custGeom>
                <a:avLst/>
                <a:gdLst/>
                <a:ahLst/>
                <a:cxnLst/>
                <a:rect l="l" t="t" r="r" b="b"/>
                <a:pathLst>
                  <a:path w="1377481" h="495166">
                    <a:moveTo>
                      <a:pt x="35526" y="0"/>
                    </a:moveTo>
                    <a:lnTo>
                      <a:pt x="1341955" y="0"/>
                    </a:lnTo>
                    <a:cubicBezTo>
                      <a:pt x="1351377" y="0"/>
                      <a:pt x="1360413" y="3743"/>
                      <a:pt x="1367076" y="10405"/>
                    </a:cubicBezTo>
                    <a:cubicBezTo>
                      <a:pt x="1373738" y="17068"/>
                      <a:pt x="1377481" y="26104"/>
                      <a:pt x="1377481" y="35526"/>
                    </a:cubicBezTo>
                    <a:lnTo>
                      <a:pt x="1377481" y="459640"/>
                    </a:lnTo>
                    <a:cubicBezTo>
                      <a:pt x="1377481" y="479260"/>
                      <a:pt x="1361576" y="495166"/>
                      <a:pt x="1341955" y="495166"/>
                    </a:cubicBezTo>
                    <a:lnTo>
                      <a:pt x="35526" y="495166"/>
                    </a:lnTo>
                    <a:cubicBezTo>
                      <a:pt x="26104" y="495166"/>
                      <a:pt x="17068" y="491423"/>
                      <a:pt x="10405" y="484760"/>
                    </a:cubicBezTo>
                    <a:cubicBezTo>
                      <a:pt x="3743" y="478098"/>
                      <a:pt x="0" y="469062"/>
                      <a:pt x="0" y="459640"/>
                    </a:cubicBezTo>
                    <a:lnTo>
                      <a:pt x="0" y="35526"/>
                    </a:lnTo>
                    <a:cubicBezTo>
                      <a:pt x="0" y="26104"/>
                      <a:pt x="3743" y="17068"/>
                      <a:pt x="10405" y="10405"/>
                    </a:cubicBezTo>
                    <a:cubicBezTo>
                      <a:pt x="17068" y="3743"/>
                      <a:pt x="26104" y="0"/>
                      <a:pt x="355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04775"/>
                <a:ext cx="1377481" cy="5999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8" name="Group 8"/>
          <p:cNvGrpSpPr/>
          <p:nvPr/>
        </p:nvGrpSpPr>
        <p:grpSpPr>
          <a:xfrm>
            <a:off x="6243188" y="4988841"/>
            <a:ext cx="5230124" cy="2226478"/>
            <a:chOff x="0" y="0"/>
            <a:chExt cx="6973498" cy="2968637"/>
          </a:xfrm>
        </p:grpSpPr>
        <p:sp>
          <p:nvSpPr>
            <p:cNvPr id="9" name="Freeform 9"/>
            <p:cNvSpPr/>
            <p:nvPr/>
          </p:nvSpPr>
          <p:spPr>
            <a:xfrm>
              <a:off x="18114" y="2506777"/>
              <a:ext cx="6955384" cy="461860"/>
            </a:xfrm>
            <a:custGeom>
              <a:avLst/>
              <a:gdLst/>
              <a:ahLst/>
              <a:cxnLst/>
              <a:rect l="l" t="t" r="r" b="b"/>
              <a:pathLst>
                <a:path w="6955384" h="461860">
                  <a:moveTo>
                    <a:pt x="0" y="0"/>
                  </a:moveTo>
                  <a:lnTo>
                    <a:pt x="6955384" y="0"/>
                  </a:lnTo>
                  <a:lnTo>
                    <a:pt x="6955384" y="461860"/>
                  </a:lnTo>
                  <a:lnTo>
                    <a:pt x="0" y="461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2358" b="-72358"/>
              </a:stretch>
            </a:blipFill>
          </p:spPr>
          <p:txBody>
            <a:bodyPr/>
            <a:lstStyle/>
            <a:p>
              <a:endParaRPr lang="es-419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0"/>
              <a:ext cx="6973498" cy="2506777"/>
              <a:chOff x="0" y="0"/>
              <a:chExt cx="1377481" cy="49516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77481" cy="495166"/>
              </a:xfrm>
              <a:custGeom>
                <a:avLst/>
                <a:gdLst/>
                <a:ahLst/>
                <a:cxnLst/>
                <a:rect l="l" t="t" r="r" b="b"/>
                <a:pathLst>
                  <a:path w="1377481" h="495166">
                    <a:moveTo>
                      <a:pt x="35526" y="0"/>
                    </a:moveTo>
                    <a:lnTo>
                      <a:pt x="1341955" y="0"/>
                    </a:lnTo>
                    <a:cubicBezTo>
                      <a:pt x="1351377" y="0"/>
                      <a:pt x="1360413" y="3743"/>
                      <a:pt x="1367076" y="10405"/>
                    </a:cubicBezTo>
                    <a:cubicBezTo>
                      <a:pt x="1373738" y="17068"/>
                      <a:pt x="1377481" y="26104"/>
                      <a:pt x="1377481" y="35526"/>
                    </a:cubicBezTo>
                    <a:lnTo>
                      <a:pt x="1377481" y="459640"/>
                    </a:lnTo>
                    <a:cubicBezTo>
                      <a:pt x="1377481" y="479260"/>
                      <a:pt x="1361576" y="495166"/>
                      <a:pt x="1341955" y="495166"/>
                    </a:cubicBezTo>
                    <a:lnTo>
                      <a:pt x="35526" y="495166"/>
                    </a:lnTo>
                    <a:cubicBezTo>
                      <a:pt x="26104" y="495166"/>
                      <a:pt x="17068" y="491423"/>
                      <a:pt x="10405" y="484760"/>
                    </a:cubicBezTo>
                    <a:cubicBezTo>
                      <a:pt x="3743" y="478098"/>
                      <a:pt x="0" y="469062"/>
                      <a:pt x="0" y="459640"/>
                    </a:cubicBezTo>
                    <a:lnTo>
                      <a:pt x="0" y="35526"/>
                    </a:lnTo>
                    <a:cubicBezTo>
                      <a:pt x="0" y="26104"/>
                      <a:pt x="3743" y="17068"/>
                      <a:pt x="10405" y="10405"/>
                    </a:cubicBezTo>
                    <a:cubicBezTo>
                      <a:pt x="17068" y="3743"/>
                      <a:pt x="26104" y="0"/>
                      <a:pt x="355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104775"/>
                <a:ext cx="1377481" cy="5999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12406762" y="4988841"/>
            <a:ext cx="5230124" cy="2226478"/>
            <a:chOff x="0" y="0"/>
            <a:chExt cx="6973498" cy="2968637"/>
          </a:xfrm>
        </p:grpSpPr>
        <p:sp>
          <p:nvSpPr>
            <p:cNvPr id="14" name="Freeform 14"/>
            <p:cNvSpPr/>
            <p:nvPr/>
          </p:nvSpPr>
          <p:spPr>
            <a:xfrm>
              <a:off x="18114" y="2506777"/>
              <a:ext cx="6955384" cy="461860"/>
            </a:xfrm>
            <a:custGeom>
              <a:avLst/>
              <a:gdLst/>
              <a:ahLst/>
              <a:cxnLst/>
              <a:rect l="l" t="t" r="r" b="b"/>
              <a:pathLst>
                <a:path w="6955384" h="461860">
                  <a:moveTo>
                    <a:pt x="0" y="0"/>
                  </a:moveTo>
                  <a:lnTo>
                    <a:pt x="6955384" y="0"/>
                  </a:lnTo>
                  <a:lnTo>
                    <a:pt x="6955384" y="461860"/>
                  </a:lnTo>
                  <a:lnTo>
                    <a:pt x="0" y="461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2358" b="-72358"/>
              </a:stretch>
            </a:blipFill>
          </p:spPr>
          <p:txBody>
            <a:bodyPr/>
            <a:lstStyle/>
            <a:p>
              <a:endParaRPr lang="es-419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0" y="0"/>
              <a:ext cx="6973498" cy="2506777"/>
              <a:chOff x="0" y="0"/>
              <a:chExt cx="1377481" cy="49516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377481" cy="495166"/>
              </a:xfrm>
              <a:custGeom>
                <a:avLst/>
                <a:gdLst/>
                <a:ahLst/>
                <a:cxnLst/>
                <a:rect l="l" t="t" r="r" b="b"/>
                <a:pathLst>
                  <a:path w="1377481" h="495166">
                    <a:moveTo>
                      <a:pt x="35526" y="0"/>
                    </a:moveTo>
                    <a:lnTo>
                      <a:pt x="1341955" y="0"/>
                    </a:lnTo>
                    <a:cubicBezTo>
                      <a:pt x="1351377" y="0"/>
                      <a:pt x="1360413" y="3743"/>
                      <a:pt x="1367076" y="10405"/>
                    </a:cubicBezTo>
                    <a:cubicBezTo>
                      <a:pt x="1373738" y="17068"/>
                      <a:pt x="1377481" y="26104"/>
                      <a:pt x="1377481" y="35526"/>
                    </a:cubicBezTo>
                    <a:lnTo>
                      <a:pt x="1377481" y="459640"/>
                    </a:lnTo>
                    <a:cubicBezTo>
                      <a:pt x="1377481" y="479260"/>
                      <a:pt x="1361576" y="495166"/>
                      <a:pt x="1341955" y="495166"/>
                    </a:cubicBezTo>
                    <a:lnTo>
                      <a:pt x="35526" y="495166"/>
                    </a:lnTo>
                    <a:cubicBezTo>
                      <a:pt x="26104" y="495166"/>
                      <a:pt x="17068" y="491423"/>
                      <a:pt x="10405" y="484760"/>
                    </a:cubicBezTo>
                    <a:cubicBezTo>
                      <a:pt x="3743" y="478098"/>
                      <a:pt x="0" y="469062"/>
                      <a:pt x="0" y="459640"/>
                    </a:cubicBezTo>
                    <a:lnTo>
                      <a:pt x="0" y="35526"/>
                    </a:lnTo>
                    <a:cubicBezTo>
                      <a:pt x="0" y="26104"/>
                      <a:pt x="3743" y="17068"/>
                      <a:pt x="10405" y="10405"/>
                    </a:cubicBezTo>
                    <a:cubicBezTo>
                      <a:pt x="17068" y="3743"/>
                      <a:pt x="26104" y="0"/>
                      <a:pt x="355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104775"/>
                <a:ext cx="1377481" cy="5999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sp>
        <p:nvSpPr>
          <p:cNvPr id="18" name="TextBox 18"/>
          <p:cNvSpPr txBox="1"/>
          <p:nvPr/>
        </p:nvSpPr>
        <p:spPr>
          <a:xfrm>
            <a:off x="789165" y="10136"/>
            <a:ext cx="7556569" cy="381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40"/>
              </a:lnSpc>
              <a:spcBef>
                <a:spcPct val="0"/>
              </a:spcBef>
            </a:pPr>
            <a:r>
              <a:rPr lang="en-US" sz="7243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¿CÓMO FUNCIONA EL PROGRAMA?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144000" y="7575157"/>
            <a:ext cx="5230124" cy="2660788"/>
            <a:chOff x="0" y="0"/>
            <a:chExt cx="6973498" cy="3547717"/>
          </a:xfrm>
        </p:grpSpPr>
        <p:sp>
          <p:nvSpPr>
            <p:cNvPr id="20" name="Freeform 20"/>
            <p:cNvSpPr/>
            <p:nvPr/>
          </p:nvSpPr>
          <p:spPr>
            <a:xfrm>
              <a:off x="18114" y="2995764"/>
              <a:ext cx="6955384" cy="551953"/>
            </a:xfrm>
            <a:custGeom>
              <a:avLst/>
              <a:gdLst/>
              <a:ahLst/>
              <a:cxnLst/>
              <a:rect l="l" t="t" r="r" b="b"/>
              <a:pathLst>
                <a:path w="6955384" h="551953">
                  <a:moveTo>
                    <a:pt x="0" y="0"/>
                  </a:moveTo>
                  <a:lnTo>
                    <a:pt x="6955384" y="0"/>
                  </a:lnTo>
                  <a:lnTo>
                    <a:pt x="6955384" y="551953"/>
                  </a:lnTo>
                  <a:lnTo>
                    <a:pt x="0" y="551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52386" b="-52386"/>
              </a:stretch>
            </a:blipFill>
          </p:spPr>
          <p:txBody>
            <a:bodyPr/>
            <a:lstStyle/>
            <a:p>
              <a:endParaRPr lang="es-419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6973498" cy="2995764"/>
              <a:chOff x="0" y="0"/>
              <a:chExt cx="1377481" cy="59175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377481" cy="591756"/>
              </a:xfrm>
              <a:custGeom>
                <a:avLst/>
                <a:gdLst/>
                <a:ahLst/>
                <a:cxnLst/>
                <a:rect l="l" t="t" r="r" b="b"/>
                <a:pathLst>
                  <a:path w="1377481" h="591756">
                    <a:moveTo>
                      <a:pt x="35526" y="0"/>
                    </a:moveTo>
                    <a:lnTo>
                      <a:pt x="1341955" y="0"/>
                    </a:lnTo>
                    <a:cubicBezTo>
                      <a:pt x="1351377" y="0"/>
                      <a:pt x="1360413" y="3743"/>
                      <a:pt x="1367076" y="10405"/>
                    </a:cubicBezTo>
                    <a:cubicBezTo>
                      <a:pt x="1373738" y="17068"/>
                      <a:pt x="1377481" y="26104"/>
                      <a:pt x="1377481" y="35526"/>
                    </a:cubicBezTo>
                    <a:lnTo>
                      <a:pt x="1377481" y="556230"/>
                    </a:lnTo>
                    <a:cubicBezTo>
                      <a:pt x="1377481" y="565652"/>
                      <a:pt x="1373738" y="574688"/>
                      <a:pt x="1367076" y="581350"/>
                    </a:cubicBezTo>
                    <a:cubicBezTo>
                      <a:pt x="1360413" y="588013"/>
                      <a:pt x="1351377" y="591756"/>
                      <a:pt x="1341955" y="591756"/>
                    </a:cubicBezTo>
                    <a:lnTo>
                      <a:pt x="35526" y="591756"/>
                    </a:lnTo>
                    <a:cubicBezTo>
                      <a:pt x="26104" y="591756"/>
                      <a:pt x="17068" y="588013"/>
                      <a:pt x="10405" y="581350"/>
                    </a:cubicBezTo>
                    <a:cubicBezTo>
                      <a:pt x="3743" y="574688"/>
                      <a:pt x="0" y="565652"/>
                      <a:pt x="0" y="556230"/>
                    </a:cubicBezTo>
                    <a:lnTo>
                      <a:pt x="0" y="35526"/>
                    </a:lnTo>
                    <a:cubicBezTo>
                      <a:pt x="0" y="26104"/>
                      <a:pt x="3743" y="17068"/>
                      <a:pt x="10405" y="10405"/>
                    </a:cubicBezTo>
                    <a:cubicBezTo>
                      <a:pt x="17068" y="3743"/>
                      <a:pt x="26104" y="0"/>
                      <a:pt x="355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104775"/>
                <a:ext cx="1377481" cy="6965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3115610" y="7575157"/>
            <a:ext cx="5230124" cy="2719435"/>
            <a:chOff x="0" y="0"/>
            <a:chExt cx="6973498" cy="3625913"/>
          </a:xfrm>
        </p:grpSpPr>
        <p:sp>
          <p:nvSpPr>
            <p:cNvPr id="25" name="Freeform 25"/>
            <p:cNvSpPr/>
            <p:nvPr/>
          </p:nvSpPr>
          <p:spPr>
            <a:xfrm>
              <a:off x="18114" y="3061794"/>
              <a:ext cx="6955384" cy="564119"/>
            </a:xfrm>
            <a:custGeom>
              <a:avLst/>
              <a:gdLst/>
              <a:ahLst/>
              <a:cxnLst/>
              <a:rect l="l" t="t" r="r" b="b"/>
              <a:pathLst>
                <a:path w="6955384" h="564119">
                  <a:moveTo>
                    <a:pt x="0" y="0"/>
                  </a:moveTo>
                  <a:lnTo>
                    <a:pt x="6955384" y="0"/>
                  </a:lnTo>
                  <a:lnTo>
                    <a:pt x="6955384" y="564119"/>
                  </a:lnTo>
                  <a:lnTo>
                    <a:pt x="0" y="564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50178" b="-50178"/>
              </a:stretch>
            </a:blipFill>
          </p:spPr>
          <p:txBody>
            <a:bodyPr/>
            <a:lstStyle/>
            <a:p>
              <a:endParaRPr lang="es-419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0" y="0"/>
              <a:ext cx="6973498" cy="3061794"/>
              <a:chOff x="0" y="0"/>
              <a:chExt cx="1377481" cy="60479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377481" cy="604799"/>
              </a:xfrm>
              <a:custGeom>
                <a:avLst/>
                <a:gdLst/>
                <a:ahLst/>
                <a:cxnLst/>
                <a:rect l="l" t="t" r="r" b="b"/>
                <a:pathLst>
                  <a:path w="1377481" h="604799">
                    <a:moveTo>
                      <a:pt x="35526" y="0"/>
                    </a:moveTo>
                    <a:lnTo>
                      <a:pt x="1341955" y="0"/>
                    </a:lnTo>
                    <a:cubicBezTo>
                      <a:pt x="1351377" y="0"/>
                      <a:pt x="1360413" y="3743"/>
                      <a:pt x="1367076" y="10405"/>
                    </a:cubicBezTo>
                    <a:cubicBezTo>
                      <a:pt x="1373738" y="17068"/>
                      <a:pt x="1377481" y="26104"/>
                      <a:pt x="1377481" y="35526"/>
                    </a:cubicBezTo>
                    <a:lnTo>
                      <a:pt x="1377481" y="569273"/>
                    </a:lnTo>
                    <a:cubicBezTo>
                      <a:pt x="1377481" y="578695"/>
                      <a:pt x="1373738" y="587731"/>
                      <a:pt x="1367076" y="594393"/>
                    </a:cubicBezTo>
                    <a:cubicBezTo>
                      <a:pt x="1360413" y="601056"/>
                      <a:pt x="1351377" y="604799"/>
                      <a:pt x="1341955" y="604799"/>
                    </a:cubicBezTo>
                    <a:lnTo>
                      <a:pt x="35526" y="604799"/>
                    </a:lnTo>
                    <a:cubicBezTo>
                      <a:pt x="26104" y="604799"/>
                      <a:pt x="17068" y="601056"/>
                      <a:pt x="10405" y="594393"/>
                    </a:cubicBezTo>
                    <a:cubicBezTo>
                      <a:pt x="3743" y="587731"/>
                      <a:pt x="0" y="578695"/>
                      <a:pt x="0" y="569273"/>
                    </a:cubicBezTo>
                    <a:lnTo>
                      <a:pt x="0" y="35526"/>
                    </a:lnTo>
                    <a:cubicBezTo>
                      <a:pt x="0" y="26104"/>
                      <a:pt x="3743" y="17068"/>
                      <a:pt x="10405" y="10405"/>
                    </a:cubicBezTo>
                    <a:cubicBezTo>
                      <a:pt x="17068" y="3743"/>
                      <a:pt x="26104" y="0"/>
                      <a:pt x="355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104775"/>
                <a:ext cx="1377481" cy="7095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sp>
        <p:nvSpPr>
          <p:cNvPr id="29" name="Freeform 29"/>
          <p:cNvSpPr/>
          <p:nvPr/>
        </p:nvSpPr>
        <p:spPr>
          <a:xfrm>
            <a:off x="7257795" y="153011"/>
            <a:ext cx="11030205" cy="4762452"/>
          </a:xfrm>
          <a:custGeom>
            <a:avLst/>
            <a:gdLst/>
            <a:ahLst/>
            <a:cxnLst/>
            <a:rect l="l" t="t" r="r" b="b"/>
            <a:pathLst>
              <a:path w="11030205" h="4762452">
                <a:moveTo>
                  <a:pt x="0" y="0"/>
                </a:moveTo>
                <a:lnTo>
                  <a:pt x="11030205" y="0"/>
                </a:lnTo>
                <a:lnTo>
                  <a:pt x="11030205" y="4762452"/>
                </a:lnTo>
                <a:lnTo>
                  <a:pt x="0" y="47624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930" b="-15164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0" name="TextBox 30"/>
          <p:cNvSpPr txBox="1"/>
          <p:nvPr/>
        </p:nvSpPr>
        <p:spPr>
          <a:xfrm>
            <a:off x="556270" y="5208829"/>
            <a:ext cx="4753062" cy="132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1"/>
              </a:lnSpc>
            </a:pPr>
            <a:r>
              <a:rPr lang="en-US" sz="247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Evaluación clínica, funcional y ocupacional interdisciplinaria.</a:t>
            </a:r>
          </a:p>
          <a:p>
            <a:pPr marL="0" lvl="0" indent="0" algn="just">
              <a:lnSpc>
                <a:spcPts val="3461"/>
              </a:lnSpc>
            </a:pPr>
            <a:endParaRPr lang="en-US" sz="2472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481719" y="5208829"/>
            <a:ext cx="4753062" cy="1327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7"/>
              </a:lnSpc>
            </a:pPr>
            <a:r>
              <a:rPr lang="en-US" sz="24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Asignación a modalidad de empleo según nivel de apoyo.</a:t>
            </a:r>
          </a:p>
          <a:p>
            <a:pPr marL="0" lvl="0" indent="0" algn="just">
              <a:lnSpc>
                <a:spcPts val="3457"/>
              </a:lnSpc>
            </a:pPr>
            <a:endParaRPr lang="en-US" sz="246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645293" y="5245366"/>
            <a:ext cx="4753062" cy="1327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7"/>
              </a:lnSpc>
            </a:pPr>
            <a:r>
              <a:rPr lang="en-US" sz="24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Capacitación laboral en talleres productivos reales.</a:t>
            </a:r>
          </a:p>
          <a:p>
            <a:pPr marL="0" lvl="0" indent="0" algn="just">
              <a:lnSpc>
                <a:spcPts val="3457"/>
              </a:lnSpc>
            </a:pPr>
            <a:endParaRPr lang="en-US" sz="246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9451795" y="8031733"/>
            <a:ext cx="4614535" cy="2204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7"/>
              </a:lnSpc>
            </a:pPr>
            <a:r>
              <a:rPr lang="en-US" sz="24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Tránsito a empleo protegido o empleo con apoyo, según desempeño.</a:t>
            </a:r>
          </a:p>
          <a:p>
            <a:pPr algn="just">
              <a:lnSpc>
                <a:spcPts val="3457"/>
              </a:lnSpc>
            </a:pPr>
            <a:endParaRPr lang="en-US" sz="246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>
              <a:lnSpc>
                <a:spcPts val="3457"/>
              </a:lnSpc>
            </a:pPr>
            <a:endParaRPr lang="en-US" sz="246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354140" y="7822217"/>
            <a:ext cx="4753062" cy="176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1"/>
              </a:lnSpc>
            </a:pPr>
            <a:r>
              <a:rPr lang="en-US" sz="247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Acompañamiento profesional continuo y seguimiento funcional.</a:t>
            </a:r>
          </a:p>
          <a:p>
            <a:pPr marL="0" lvl="0" indent="0" algn="just">
              <a:lnSpc>
                <a:spcPts val="3461"/>
              </a:lnSpc>
            </a:pPr>
            <a:endParaRPr lang="en-US" sz="2472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3" name="Group 3"/>
          <p:cNvGrpSpPr/>
          <p:nvPr/>
        </p:nvGrpSpPr>
        <p:grpSpPr>
          <a:xfrm>
            <a:off x="3070067" y="2361674"/>
            <a:ext cx="5826270" cy="6106867"/>
            <a:chOff x="0" y="0"/>
            <a:chExt cx="7768360" cy="814248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768360" cy="6931769"/>
              <a:chOff x="0" y="0"/>
              <a:chExt cx="1534491" cy="136923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34491" cy="1369238"/>
              </a:xfrm>
              <a:custGeom>
                <a:avLst/>
                <a:gdLst/>
                <a:ahLst/>
                <a:cxnLst/>
                <a:rect l="l" t="t" r="r" b="b"/>
                <a:pathLst>
                  <a:path w="1534491" h="1369238">
                    <a:moveTo>
                      <a:pt x="0" y="0"/>
                    </a:moveTo>
                    <a:lnTo>
                      <a:pt x="1534491" y="0"/>
                    </a:lnTo>
                    <a:lnTo>
                      <a:pt x="1534491" y="1369238"/>
                    </a:lnTo>
                    <a:lnTo>
                      <a:pt x="0" y="13692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133350"/>
                <a:ext cx="1534491" cy="15025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16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317770" y="6931769"/>
              <a:ext cx="7450590" cy="1210721"/>
            </a:xfrm>
            <a:custGeom>
              <a:avLst/>
              <a:gdLst/>
              <a:ahLst/>
              <a:cxnLst/>
              <a:rect l="l" t="t" r="r" b="b"/>
              <a:pathLst>
                <a:path w="7450590" h="1210721">
                  <a:moveTo>
                    <a:pt x="0" y="0"/>
                  </a:moveTo>
                  <a:lnTo>
                    <a:pt x="7450590" y="0"/>
                  </a:lnTo>
                  <a:lnTo>
                    <a:pt x="7450590" y="1210720"/>
                  </a:lnTo>
                  <a:lnTo>
                    <a:pt x="0" y="1210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05964" y="2361674"/>
            <a:ext cx="5826270" cy="6106867"/>
            <a:chOff x="0" y="0"/>
            <a:chExt cx="7768360" cy="8142489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768360" cy="6931769"/>
              <a:chOff x="0" y="0"/>
              <a:chExt cx="1534491" cy="136923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534491" cy="1369238"/>
              </a:xfrm>
              <a:custGeom>
                <a:avLst/>
                <a:gdLst/>
                <a:ahLst/>
                <a:cxnLst/>
                <a:rect l="l" t="t" r="r" b="b"/>
                <a:pathLst>
                  <a:path w="1534491" h="1369238">
                    <a:moveTo>
                      <a:pt x="0" y="0"/>
                    </a:moveTo>
                    <a:lnTo>
                      <a:pt x="1534491" y="0"/>
                    </a:lnTo>
                    <a:lnTo>
                      <a:pt x="1534491" y="1369238"/>
                    </a:lnTo>
                    <a:lnTo>
                      <a:pt x="0" y="13692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33350"/>
                <a:ext cx="1534491" cy="15025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16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17770" y="6931769"/>
              <a:ext cx="7450590" cy="1210721"/>
            </a:xfrm>
            <a:custGeom>
              <a:avLst/>
              <a:gdLst/>
              <a:ahLst/>
              <a:cxnLst/>
              <a:rect l="l" t="t" r="r" b="b"/>
              <a:pathLst>
                <a:path w="7450590" h="1210721">
                  <a:moveTo>
                    <a:pt x="0" y="0"/>
                  </a:moveTo>
                  <a:lnTo>
                    <a:pt x="7450590" y="0"/>
                  </a:lnTo>
                  <a:lnTo>
                    <a:pt x="7450590" y="1210720"/>
                  </a:lnTo>
                  <a:lnTo>
                    <a:pt x="0" y="1210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419"/>
            </a:p>
          </p:txBody>
        </p:sp>
      </p:grpSp>
      <p:sp>
        <p:nvSpPr>
          <p:cNvPr id="13" name="Freeform 13"/>
          <p:cNvSpPr/>
          <p:nvPr/>
        </p:nvSpPr>
        <p:spPr>
          <a:xfrm>
            <a:off x="-743183" y="4997812"/>
            <a:ext cx="6941458" cy="6941458"/>
          </a:xfrm>
          <a:custGeom>
            <a:avLst/>
            <a:gdLst/>
            <a:ahLst/>
            <a:cxnLst/>
            <a:rect l="l" t="t" r="r" b="b"/>
            <a:pathLst>
              <a:path w="6941458" h="6941458">
                <a:moveTo>
                  <a:pt x="0" y="0"/>
                </a:moveTo>
                <a:lnTo>
                  <a:pt x="6941458" y="0"/>
                </a:lnTo>
                <a:lnTo>
                  <a:pt x="6941458" y="6941458"/>
                </a:lnTo>
                <a:lnTo>
                  <a:pt x="0" y="69414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4" name="TextBox 14"/>
          <p:cNvSpPr txBox="1"/>
          <p:nvPr/>
        </p:nvSpPr>
        <p:spPr>
          <a:xfrm>
            <a:off x="3425067" y="3665165"/>
            <a:ext cx="5116270" cy="3358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42"/>
              </a:lnSpc>
            </a:pPr>
            <a:r>
              <a:rPr lang="en-US" sz="238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Modalidad dirigida a adultos autistas con mayores necesidades de apoyo, que se desempeñan en entornos laborales altamente estructurados, con supervisión permanente y apoyos interdisciplinarios continuos.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58419" y="3628017"/>
            <a:ext cx="4939493" cy="335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46"/>
              </a:lnSpc>
            </a:pPr>
            <a:r>
              <a:rPr lang="en-US" sz="239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Modalidad orientada a adultos autistas con mayor autonomía funcional, que se insertan en empresas formales, contando con acompañamiento profesional progresivo y aplicación de ajustes razonables según Ley 21.015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13455" y="914400"/>
            <a:ext cx="11261090" cy="978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6"/>
              </a:lnSpc>
              <a:spcBef>
                <a:spcPct val="0"/>
              </a:spcBef>
            </a:pPr>
            <a:r>
              <a:rPr lang="en-US" sz="5711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Modalidades de Inclusión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712025" y="2577425"/>
            <a:ext cx="7556569" cy="688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6"/>
              </a:lnSpc>
              <a:spcBef>
                <a:spcPct val="0"/>
              </a:spcBef>
            </a:pPr>
            <a:r>
              <a:rPr lang="en-US" sz="4011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Empleo Protegido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58419" y="2577425"/>
            <a:ext cx="7556569" cy="688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6"/>
              </a:lnSpc>
              <a:spcBef>
                <a:spcPct val="0"/>
              </a:spcBef>
            </a:pPr>
            <a:r>
              <a:rPr lang="en-US" sz="4011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Empleo con Apoyo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3" name="Group 3"/>
          <p:cNvGrpSpPr/>
          <p:nvPr/>
        </p:nvGrpSpPr>
        <p:grpSpPr>
          <a:xfrm>
            <a:off x="336293" y="4023431"/>
            <a:ext cx="3006654" cy="703721"/>
            <a:chOff x="0" y="0"/>
            <a:chExt cx="791876" cy="1853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91876" cy="185342"/>
            </a:xfrm>
            <a:custGeom>
              <a:avLst/>
              <a:gdLst/>
              <a:ahLst/>
              <a:cxnLst/>
              <a:rect l="l" t="t" r="r" b="b"/>
              <a:pathLst>
                <a:path w="791876" h="185342">
                  <a:moveTo>
                    <a:pt x="0" y="0"/>
                  </a:moveTo>
                  <a:lnTo>
                    <a:pt x="791876" y="0"/>
                  </a:lnTo>
                  <a:lnTo>
                    <a:pt x="791876" y="185342"/>
                  </a:lnTo>
                  <a:lnTo>
                    <a:pt x="0" y="185342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419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61925"/>
              <a:ext cx="791876" cy="347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496"/>
                </a:lnSpc>
                <a:spcBef>
                  <a:spcPct val="0"/>
                </a:spcBef>
              </a:pPr>
              <a:r>
                <a:rPr lang="en-US" sz="2554" spc="127">
                  <a:solidFill>
                    <a:srgbClr val="ECDCC1"/>
                  </a:solidFill>
                  <a:latin typeface="Poppins"/>
                  <a:ea typeface="Poppins"/>
                  <a:cs typeface="Poppins"/>
                  <a:sym typeface="Poppins"/>
                </a:rPr>
                <a:t>Folio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6293" y="4692167"/>
            <a:ext cx="3006654" cy="3680930"/>
            <a:chOff x="0" y="0"/>
            <a:chExt cx="791876" cy="9694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91876" cy="969463"/>
            </a:xfrm>
            <a:custGeom>
              <a:avLst/>
              <a:gdLst/>
              <a:ahLst/>
              <a:cxnLst/>
              <a:rect l="l" t="t" r="r" b="b"/>
              <a:pathLst>
                <a:path w="791876" h="969463">
                  <a:moveTo>
                    <a:pt x="0" y="0"/>
                  </a:moveTo>
                  <a:lnTo>
                    <a:pt x="791876" y="0"/>
                  </a:lnTo>
                  <a:lnTo>
                    <a:pt x="791876" y="969463"/>
                  </a:lnTo>
                  <a:lnTo>
                    <a:pt x="0" y="9694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419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0"/>
              <a:ext cx="791876" cy="1159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0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59716" y="3988446"/>
            <a:ext cx="2684284" cy="703721"/>
            <a:chOff x="0" y="0"/>
            <a:chExt cx="706972" cy="1853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06972" cy="185342"/>
            </a:xfrm>
            <a:custGeom>
              <a:avLst/>
              <a:gdLst/>
              <a:ahLst/>
              <a:cxnLst/>
              <a:rect l="l" t="t" r="r" b="b"/>
              <a:pathLst>
                <a:path w="706972" h="185342">
                  <a:moveTo>
                    <a:pt x="0" y="0"/>
                  </a:moveTo>
                  <a:lnTo>
                    <a:pt x="706972" y="0"/>
                  </a:lnTo>
                  <a:lnTo>
                    <a:pt x="706972" y="185342"/>
                  </a:lnTo>
                  <a:lnTo>
                    <a:pt x="0" y="185342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419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61925"/>
              <a:ext cx="706972" cy="347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496"/>
                </a:lnSpc>
                <a:spcBef>
                  <a:spcPct val="0"/>
                </a:spcBef>
              </a:pPr>
              <a:r>
                <a:rPr lang="en-US" sz="2554" spc="127">
                  <a:solidFill>
                    <a:srgbClr val="ECDCC1"/>
                  </a:solidFill>
                  <a:latin typeface="Poppins"/>
                  <a:ea typeface="Poppins"/>
                  <a:cs typeface="Poppins"/>
                  <a:sym typeface="Poppins"/>
                </a:rPr>
                <a:t>Donaciones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459716" y="4692167"/>
            <a:ext cx="2684284" cy="3680930"/>
            <a:chOff x="0" y="0"/>
            <a:chExt cx="706972" cy="9694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6972" cy="969463"/>
            </a:xfrm>
            <a:custGeom>
              <a:avLst/>
              <a:gdLst/>
              <a:ahLst/>
              <a:cxnLst/>
              <a:rect l="l" t="t" r="r" b="b"/>
              <a:pathLst>
                <a:path w="706972" h="969463">
                  <a:moveTo>
                    <a:pt x="0" y="0"/>
                  </a:moveTo>
                  <a:lnTo>
                    <a:pt x="706972" y="0"/>
                  </a:lnTo>
                  <a:lnTo>
                    <a:pt x="706972" y="969463"/>
                  </a:lnTo>
                  <a:lnTo>
                    <a:pt x="0" y="9694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419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0"/>
              <a:ext cx="706972" cy="1159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0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531724" y="4023431"/>
            <a:ext cx="2737492" cy="703721"/>
            <a:chOff x="0" y="0"/>
            <a:chExt cx="720985" cy="18534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20985" cy="185342"/>
            </a:xfrm>
            <a:custGeom>
              <a:avLst/>
              <a:gdLst/>
              <a:ahLst/>
              <a:cxnLst/>
              <a:rect l="l" t="t" r="r" b="b"/>
              <a:pathLst>
                <a:path w="720985" h="185342">
                  <a:moveTo>
                    <a:pt x="0" y="0"/>
                  </a:moveTo>
                  <a:lnTo>
                    <a:pt x="720985" y="0"/>
                  </a:lnTo>
                  <a:lnTo>
                    <a:pt x="720985" y="185342"/>
                  </a:lnTo>
                  <a:lnTo>
                    <a:pt x="0" y="185342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419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61925"/>
              <a:ext cx="720985" cy="347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496"/>
                </a:lnSpc>
                <a:spcBef>
                  <a:spcPct val="0"/>
                </a:spcBef>
              </a:pPr>
              <a:r>
                <a:rPr lang="en-US" sz="2554" spc="127">
                  <a:solidFill>
                    <a:srgbClr val="ECDCC1"/>
                  </a:solidFill>
                  <a:latin typeface="Poppins"/>
                  <a:ea typeface="Poppins"/>
                  <a:cs typeface="Poppins"/>
                  <a:sym typeface="Poppins"/>
                </a:rPr>
                <a:t>ASPAUT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531724" y="4727152"/>
            <a:ext cx="2737492" cy="3680930"/>
            <a:chOff x="0" y="0"/>
            <a:chExt cx="720985" cy="96946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20985" cy="969463"/>
            </a:xfrm>
            <a:custGeom>
              <a:avLst/>
              <a:gdLst/>
              <a:ahLst/>
              <a:cxnLst/>
              <a:rect l="l" t="t" r="r" b="b"/>
              <a:pathLst>
                <a:path w="720985" h="969463">
                  <a:moveTo>
                    <a:pt x="0" y="0"/>
                  </a:moveTo>
                  <a:lnTo>
                    <a:pt x="720985" y="0"/>
                  </a:lnTo>
                  <a:lnTo>
                    <a:pt x="720985" y="969463"/>
                  </a:lnTo>
                  <a:lnTo>
                    <a:pt x="0" y="9694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419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0"/>
              <a:ext cx="720985" cy="1159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02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289211" y="3988446"/>
            <a:ext cx="2439006" cy="738706"/>
            <a:chOff x="0" y="0"/>
            <a:chExt cx="642372" cy="19455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42372" cy="194556"/>
            </a:xfrm>
            <a:custGeom>
              <a:avLst/>
              <a:gdLst/>
              <a:ahLst/>
              <a:cxnLst/>
              <a:rect l="l" t="t" r="r" b="b"/>
              <a:pathLst>
                <a:path w="642372" h="194556">
                  <a:moveTo>
                    <a:pt x="0" y="0"/>
                  </a:moveTo>
                  <a:lnTo>
                    <a:pt x="642372" y="0"/>
                  </a:lnTo>
                  <a:lnTo>
                    <a:pt x="642372" y="194556"/>
                  </a:lnTo>
                  <a:lnTo>
                    <a:pt x="0" y="194556"/>
                  </a:lnTo>
                  <a:close/>
                </a:path>
              </a:pathLst>
            </a:custGeom>
            <a:solidFill>
              <a:srgbClr val="00000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419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61925"/>
              <a:ext cx="642372" cy="3564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496"/>
                </a:lnSpc>
                <a:spcBef>
                  <a:spcPct val="0"/>
                </a:spcBef>
              </a:pPr>
              <a:r>
                <a:rPr lang="en-US" sz="2554" spc="127">
                  <a:solidFill>
                    <a:srgbClr val="ECDCC1"/>
                  </a:solidFill>
                  <a:latin typeface="Poppins"/>
                  <a:ea typeface="Poppins"/>
                  <a:cs typeface="Poppins"/>
                  <a:sym typeface="Poppins"/>
                </a:rPr>
                <a:t>Beneficios 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345057" y="4727152"/>
            <a:ext cx="2327313" cy="3645945"/>
            <a:chOff x="0" y="0"/>
            <a:chExt cx="612955" cy="96024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12955" cy="960249"/>
            </a:xfrm>
            <a:custGeom>
              <a:avLst/>
              <a:gdLst/>
              <a:ahLst/>
              <a:cxnLst/>
              <a:rect l="l" t="t" r="r" b="b"/>
              <a:pathLst>
                <a:path w="612955" h="960249">
                  <a:moveTo>
                    <a:pt x="0" y="0"/>
                  </a:moveTo>
                  <a:lnTo>
                    <a:pt x="612955" y="0"/>
                  </a:lnTo>
                  <a:lnTo>
                    <a:pt x="612955" y="960249"/>
                  </a:lnTo>
                  <a:lnTo>
                    <a:pt x="0" y="9602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419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90500"/>
              <a:ext cx="612955" cy="1150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02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2008107" y="1416975"/>
            <a:ext cx="6005644" cy="7839800"/>
          </a:xfrm>
          <a:custGeom>
            <a:avLst/>
            <a:gdLst/>
            <a:ahLst/>
            <a:cxnLst/>
            <a:rect l="l" t="t" r="r" b="b"/>
            <a:pathLst>
              <a:path w="6005644" h="7839800">
                <a:moveTo>
                  <a:pt x="0" y="0"/>
                </a:moveTo>
                <a:lnTo>
                  <a:pt x="6005643" y="0"/>
                </a:lnTo>
                <a:lnTo>
                  <a:pt x="6005643" y="7839800"/>
                </a:lnTo>
                <a:lnTo>
                  <a:pt x="0" y="7839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8" name="TextBox 28"/>
          <p:cNvSpPr txBox="1"/>
          <p:nvPr/>
        </p:nvSpPr>
        <p:spPr>
          <a:xfrm>
            <a:off x="663475" y="596322"/>
            <a:ext cx="11008581" cy="896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8"/>
              </a:lnSpc>
              <a:spcBef>
                <a:spcPct val="0"/>
              </a:spcBef>
            </a:pPr>
            <a:r>
              <a:rPr lang="en-US" sz="5206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Certificación Oficial del Proyecto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4522" y="2178953"/>
            <a:ext cx="11883585" cy="151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21"/>
              </a:lnSpc>
            </a:pPr>
            <a:r>
              <a:rPr lang="en-US" sz="287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 proyecto “Creando Puentes de Inclusión para Adultos Autistas” fue aprobado y declarado elegible para donaciones directas por el Consejo de Donaciones Sociales.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01657" y="5543071"/>
            <a:ext cx="2475926" cy="1354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56"/>
              </a:lnSpc>
            </a:pPr>
            <a:r>
              <a:rPr lang="en-US" sz="254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Folio N°4234 – Banco de Proyectos.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633175" y="4921827"/>
            <a:ext cx="2534590" cy="3145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56"/>
              </a:lnSpc>
            </a:pPr>
            <a:r>
              <a:rPr lang="en-US" sz="254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Proyecto ejecutado por ASPAUT, institución inscrita en el Registro de Donatarios.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543915" y="4836325"/>
            <a:ext cx="2467767" cy="314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56"/>
              </a:lnSpc>
            </a:pPr>
            <a:r>
              <a:rPr lang="en-US" sz="254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lang="en-US" sz="2540" u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onaciones válidas para cumplimiento de la Ley de Inclusión Laboral N°21.015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515475" y="5095396"/>
            <a:ext cx="1948378" cy="225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56"/>
              </a:lnSpc>
            </a:pPr>
            <a:r>
              <a:rPr lang="en-US" sz="254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</a:t>
            </a:r>
            <a:r>
              <a:rPr lang="en-US" sz="2540" u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eso a beneficios tributarios según Ley 19.885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" name="AutoShape 3"/>
          <p:cNvSpPr/>
          <p:nvPr/>
        </p:nvSpPr>
        <p:spPr>
          <a:xfrm>
            <a:off x="202949" y="8862172"/>
            <a:ext cx="4250410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419"/>
          </a:p>
        </p:txBody>
      </p:sp>
      <p:sp>
        <p:nvSpPr>
          <p:cNvPr id="4" name="AutoShape 4"/>
          <p:cNvSpPr/>
          <p:nvPr/>
        </p:nvSpPr>
        <p:spPr>
          <a:xfrm>
            <a:off x="4745184" y="8862172"/>
            <a:ext cx="4250410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419"/>
          </a:p>
        </p:txBody>
      </p:sp>
      <p:sp>
        <p:nvSpPr>
          <p:cNvPr id="5" name="AutoShape 5"/>
          <p:cNvSpPr/>
          <p:nvPr/>
        </p:nvSpPr>
        <p:spPr>
          <a:xfrm>
            <a:off x="9289912" y="8862172"/>
            <a:ext cx="4250410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419"/>
          </a:p>
        </p:txBody>
      </p:sp>
      <p:sp>
        <p:nvSpPr>
          <p:cNvPr id="6" name="AutoShape 6"/>
          <p:cNvSpPr/>
          <p:nvPr/>
        </p:nvSpPr>
        <p:spPr>
          <a:xfrm>
            <a:off x="13834641" y="8862172"/>
            <a:ext cx="4250410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419"/>
          </a:p>
        </p:txBody>
      </p:sp>
      <p:sp>
        <p:nvSpPr>
          <p:cNvPr id="7" name="Freeform 7"/>
          <p:cNvSpPr/>
          <p:nvPr/>
        </p:nvSpPr>
        <p:spPr>
          <a:xfrm>
            <a:off x="4745184" y="4432788"/>
            <a:ext cx="4667653" cy="2654727"/>
          </a:xfrm>
          <a:custGeom>
            <a:avLst/>
            <a:gdLst/>
            <a:ahLst/>
            <a:cxnLst/>
            <a:rect l="l" t="t" r="r" b="b"/>
            <a:pathLst>
              <a:path w="4667653" h="2654727">
                <a:moveTo>
                  <a:pt x="0" y="0"/>
                </a:moveTo>
                <a:lnTo>
                  <a:pt x="4667652" y="0"/>
                </a:lnTo>
                <a:lnTo>
                  <a:pt x="4667652" y="2654727"/>
                </a:lnTo>
                <a:lnTo>
                  <a:pt x="0" y="2654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8" name="Freeform 8"/>
          <p:cNvSpPr/>
          <p:nvPr/>
        </p:nvSpPr>
        <p:spPr>
          <a:xfrm>
            <a:off x="8123277" y="3368003"/>
            <a:ext cx="6583680" cy="4114800"/>
          </a:xfrm>
          <a:custGeom>
            <a:avLst/>
            <a:gdLst/>
            <a:ahLst/>
            <a:cxnLst/>
            <a:rect l="l" t="t" r="r" b="b"/>
            <a:pathLst>
              <a:path w="6583680" h="4114800">
                <a:moveTo>
                  <a:pt x="0" y="0"/>
                </a:moveTo>
                <a:lnTo>
                  <a:pt x="6583680" y="0"/>
                </a:lnTo>
                <a:lnTo>
                  <a:pt x="65836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9" name="Freeform 9"/>
          <p:cNvSpPr/>
          <p:nvPr/>
        </p:nvSpPr>
        <p:spPr>
          <a:xfrm>
            <a:off x="13419991" y="3845820"/>
            <a:ext cx="4868009" cy="3022620"/>
          </a:xfrm>
          <a:custGeom>
            <a:avLst/>
            <a:gdLst/>
            <a:ahLst/>
            <a:cxnLst/>
            <a:rect l="l" t="t" r="r" b="b"/>
            <a:pathLst>
              <a:path w="4868009" h="3022620">
                <a:moveTo>
                  <a:pt x="0" y="0"/>
                </a:moveTo>
                <a:lnTo>
                  <a:pt x="4868009" y="0"/>
                </a:lnTo>
                <a:lnTo>
                  <a:pt x="4868009" y="3022620"/>
                </a:lnTo>
                <a:lnTo>
                  <a:pt x="0" y="30226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0" name="Freeform 10"/>
          <p:cNvSpPr/>
          <p:nvPr/>
        </p:nvSpPr>
        <p:spPr>
          <a:xfrm>
            <a:off x="385417" y="4886598"/>
            <a:ext cx="4067942" cy="2040387"/>
          </a:xfrm>
          <a:custGeom>
            <a:avLst/>
            <a:gdLst/>
            <a:ahLst/>
            <a:cxnLst/>
            <a:rect l="l" t="t" r="r" b="b"/>
            <a:pathLst>
              <a:path w="4067942" h="2040387">
                <a:moveTo>
                  <a:pt x="0" y="0"/>
                </a:moveTo>
                <a:lnTo>
                  <a:pt x="4067942" y="0"/>
                </a:lnTo>
                <a:lnTo>
                  <a:pt x="4067942" y="2040387"/>
                </a:lnTo>
                <a:lnTo>
                  <a:pt x="0" y="20403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1" name="TextBox 11"/>
          <p:cNvSpPr txBox="1"/>
          <p:nvPr/>
        </p:nvSpPr>
        <p:spPr>
          <a:xfrm>
            <a:off x="2010720" y="1892643"/>
            <a:ext cx="7682919" cy="1284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55"/>
              </a:lnSpc>
              <a:spcBef>
                <a:spcPct val="0"/>
              </a:spcBef>
            </a:pPr>
            <a:r>
              <a:rPr lang="en-US" sz="7539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PROYECTO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841500"/>
            <a:ext cx="7556569" cy="97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96"/>
              </a:lnSpc>
              <a:spcBef>
                <a:spcPct val="0"/>
              </a:spcBef>
            </a:pPr>
            <a:r>
              <a:rPr lang="en-US" sz="5711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Impacto del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2949" y="7220865"/>
            <a:ext cx="4250410" cy="163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1"/>
              </a:lnSpc>
            </a:pPr>
            <a:r>
              <a:rPr lang="en-US" sz="231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24 adultos autistas participan en procesos de capacitación y empleo protegido / con apoyo.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45184" y="7220865"/>
            <a:ext cx="4250410" cy="163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1"/>
              </a:lnSpc>
            </a:pPr>
            <a:r>
              <a:rPr lang="en-US" sz="231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Inserción laboral remunerada en entornos adaptados, con apoyos especializados.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89912" y="7425653"/>
            <a:ext cx="4250410" cy="1227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1"/>
              </a:lnSpc>
            </a:pPr>
            <a:r>
              <a:rPr lang="en-US" sz="231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Mejora significativa en autonomía, productividad y calidad de vida.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34641" y="6811290"/>
            <a:ext cx="4250410" cy="2046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1"/>
              </a:lnSpc>
            </a:pPr>
            <a:r>
              <a:rPr lang="en-US" sz="231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Impacto indirecto en 72 personas del núcleo familiar, reduciendo dependencia económica y sobrecarga de cuidados.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" name="Freeform 3"/>
          <p:cNvSpPr/>
          <p:nvPr/>
        </p:nvSpPr>
        <p:spPr>
          <a:xfrm>
            <a:off x="9144000" y="1028700"/>
            <a:ext cx="8326763" cy="8326763"/>
          </a:xfrm>
          <a:custGeom>
            <a:avLst/>
            <a:gdLst/>
            <a:ahLst/>
            <a:cxnLst/>
            <a:rect l="l" t="t" r="r" b="b"/>
            <a:pathLst>
              <a:path w="8326763" h="8326763">
                <a:moveTo>
                  <a:pt x="0" y="0"/>
                </a:moveTo>
                <a:lnTo>
                  <a:pt x="8326763" y="0"/>
                </a:lnTo>
                <a:lnTo>
                  <a:pt x="8326763" y="8326763"/>
                </a:lnTo>
                <a:lnTo>
                  <a:pt x="0" y="8326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4" name="TextBox 4"/>
          <p:cNvSpPr txBox="1"/>
          <p:nvPr/>
        </p:nvSpPr>
        <p:spPr>
          <a:xfrm>
            <a:off x="1375969" y="1351288"/>
            <a:ext cx="7556569" cy="101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6"/>
              </a:lnSpc>
              <a:spcBef>
                <a:spcPct val="0"/>
              </a:spcBef>
            </a:pPr>
            <a:r>
              <a:rPr lang="en-US" sz="5911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Invitación a Donar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6695" y="2952484"/>
            <a:ext cx="9056788" cy="2022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8257" lvl="1" indent="-309129" algn="l">
              <a:lnSpc>
                <a:spcPts val="4009"/>
              </a:lnSpc>
              <a:buFont typeface="Arial"/>
              <a:buChar char="•"/>
            </a:pPr>
            <a:r>
              <a:rPr lang="en-US" sz="28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 empresa puede generar inclusión laboral real y cumplir con la Ley 21.015, apoyando un proyecto validado, ejecutable y con impacto comprobable.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6695" y="5425180"/>
            <a:ext cx="9056788" cy="1517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8257" lvl="1" indent="-309129" algn="l">
              <a:lnSpc>
                <a:spcPts val="4009"/>
              </a:lnSpc>
              <a:buFont typeface="Arial"/>
              <a:buChar char="•"/>
            </a:pPr>
            <a:r>
              <a:rPr lang="en-US" sz="28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Donar a Creando Puentes es invertir en empleo digno, autonomía y desarrollo social sostenible.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393051"/>
            <a:ext cx="8944783" cy="1013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8257" lvl="1" indent="-309129" algn="l">
              <a:lnSpc>
                <a:spcPts val="4009"/>
              </a:lnSpc>
              <a:buFont typeface="Arial"/>
              <a:buChar char="•"/>
            </a:pPr>
            <a:r>
              <a:rPr lang="en-US" sz="28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Gracias por ser parte de la inclusión laboral de adultos autistas.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575</Words>
  <Application>Microsoft Office PowerPoint</Application>
  <PresentationFormat>Personalizado</PresentationFormat>
  <Paragraphs>57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Poppins Light</vt:lpstr>
      <vt:lpstr>Calibri</vt:lpstr>
      <vt:lpstr>Arial</vt:lpstr>
      <vt:lpstr>Poppins</vt:lpstr>
      <vt:lpstr>Gotham</vt:lpstr>
      <vt:lpstr>Gotham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CREANDO PUENTES DE INCLUSIÓN PARA ADULTOS AUTISTAS</dc:title>
  <dc:creator>ASOCIACION-ASPAUT ASPAUT</dc:creator>
  <cp:lastModifiedBy>ASOCIACION-ASPAUT ASPAUT</cp:lastModifiedBy>
  <cp:revision>1</cp:revision>
  <dcterms:created xsi:type="dcterms:W3CDTF">2006-08-16T00:00:00Z</dcterms:created>
  <dcterms:modified xsi:type="dcterms:W3CDTF">2026-01-15T21:03:37Z</dcterms:modified>
  <dc:identifier>DAG-f8JoTXc</dc:identifier>
</cp:coreProperties>
</file>