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56" r:id="rId2"/>
    <p:sldId id="294" r:id="rId3"/>
    <p:sldId id="269" r:id="rId4"/>
    <p:sldId id="276" r:id="rId5"/>
    <p:sldId id="306" r:id="rId6"/>
    <p:sldId id="307" r:id="rId7"/>
    <p:sldId id="308" r:id="rId8"/>
    <p:sldId id="309" r:id="rId9"/>
    <p:sldId id="310" r:id="rId10"/>
    <p:sldId id="311" r:id="rId11"/>
    <p:sldId id="290" r:id="rId12"/>
    <p:sldId id="278" r:id="rId13"/>
    <p:sldId id="281" r:id="rId14"/>
    <p:sldId id="321" r:id="rId15"/>
    <p:sldId id="322" r:id="rId16"/>
    <p:sldId id="292" r:id="rId17"/>
    <p:sldId id="305" r:id="rId18"/>
    <p:sldId id="304" r:id="rId19"/>
    <p:sldId id="287" r:id="rId20"/>
    <p:sldId id="295" r:id="rId21"/>
    <p:sldId id="297" r:id="rId22"/>
    <p:sldId id="268" r:id="rId23"/>
    <p:sldId id="312" r:id="rId24"/>
    <p:sldId id="315" r:id="rId25"/>
    <p:sldId id="317" r:id="rId26"/>
    <p:sldId id="319" r:id="rId27"/>
    <p:sldId id="313" r:id="rId28"/>
    <p:sldId id="318" r:id="rId29"/>
    <p:sldId id="314" r:id="rId30"/>
    <p:sldId id="320" r:id="rId31"/>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F351717-2014-4E59-A5AE-3D8A0CD64544}">
          <p14:sldIdLst>
            <p14:sldId id="256"/>
            <p14:sldId id="294"/>
            <p14:sldId id="269"/>
            <p14:sldId id="276"/>
            <p14:sldId id="306"/>
            <p14:sldId id="307"/>
            <p14:sldId id="308"/>
            <p14:sldId id="309"/>
            <p14:sldId id="310"/>
            <p14:sldId id="311"/>
            <p14:sldId id="290"/>
            <p14:sldId id="278"/>
            <p14:sldId id="281"/>
            <p14:sldId id="321"/>
            <p14:sldId id="322"/>
            <p14:sldId id="292"/>
            <p14:sldId id="305"/>
            <p14:sldId id="304"/>
            <p14:sldId id="287"/>
            <p14:sldId id="295"/>
          </p14:sldIdLst>
        </p14:section>
        <p14:section name="Sección sin título" id="{17F43685-A8C7-4A38-AA59-0091B7DBDE3C}">
          <p14:sldIdLst>
            <p14:sldId id="297"/>
            <p14:sldId id="268"/>
            <p14:sldId id="312"/>
            <p14:sldId id="315"/>
            <p14:sldId id="317"/>
            <p14:sldId id="319"/>
            <p14:sldId id="313"/>
            <p14:sldId id="318"/>
          </p14:sldIdLst>
        </p14:section>
        <p14:section name="Sección sin título" id="{22083DA3-2E23-466F-A463-94463A5D0166}">
          <p14:sldIdLst>
            <p14:sldId id="314"/>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3213B0-DA34-4819-850D-F2E2E92A35F4}" v="29" dt="2024-03-26T15:27:45.29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69" d="100"/>
          <a:sy n="69" d="100"/>
        </p:scale>
        <p:origin x="144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751D95-AC28-4C6A-95BE-38DD4D5C482E}" type="datetimeFigureOut">
              <a:rPr lang="es-CL" smtClean="0"/>
              <a:t>28-03-2024</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4501CB-1F26-418A-AEAA-5921396DC2D0}" type="slidenum">
              <a:rPr lang="es-CL" smtClean="0"/>
              <a:t>‹Nº›</a:t>
            </a:fld>
            <a:endParaRPr lang="es-CL"/>
          </a:p>
        </p:txBody>
      </p:sp>
    </p:spTree>
    <p:extLst>
      <p:ext uri="{BB962C8B-B14F-4D97-AF65-F5344CB8AC3E}">
        <p14:creationId xmlns:p14="http://schemas.microsoft.com/office/powerpoint/2010/main" val="363601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C94501CB-1F26-418A-AEAA-5921396DC2D0}" type="slidenum">
              <a:rPr lang="es-CL" smtClean="0"/>
              <a:t>18</a:t>
            </a:fld>
            <a:endParaRPr lang="es-CL"/>
          </a:p>
        </p:txBody>
      </p:sp>
    </p:spTree>
    <p:extLst>
      <p:ext uri="{BB962C8B-B14F-4D97-AF65-F5344CB8AC3E}">
        <p14:creationId xmlns:p14="http://schemas.microsoft.com/office/powerpoint/2010/main" val="2993043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61B1BD3B-B7FF-4752-A363-BDAA6FCBE6EA}" type="datetimeFigureOut">
              <a:rPr lang="es-CL" smtClean="0"/>
              <a:t>28-03-2024</a:t>
            </a:fld>
            <a:endParaRPr lang="es-CL"/>
          </a:p>
        </p:txBody>
      </p:sp>
      <p:sp>
        <p:nvSpPr>
          <p:cNvPr id="5" name="Footer Placeholder 4"/>
          <p:cNvSpPr>
            <a:spLocks noGrp="1"/>
          </p:cNvSpPr>
          <p:nvPr>
            <p:ph type="ftr" sz="quarter" idx="11"/>
          </p:nvPr>
        </p:nvSpPr>
        <p:spPr>
          <a:xfrm>
            <a:off x="1174044" y="5357592"/>
            <a:ext cx="5034845" cy="365125"/>
          </a:xfrm>
        </p:spPr>
        <p:txBody>
          <a:bodyPr/>
          <a:lstStyle/>
          <a:p>
            <a:endParaRPr lang="es-CL"/>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2E5CBC1A-4C91-4AFC-91F4-ED909385319E}" type="slidenum">
              <a:rPr lang="es-CL" smtClean="0"/>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61B1BD3B-B7FF-4752-A363-BDAA6FCBE6EA}" type="datetimeFigureOut">
              <a:rPr lang="es-CL" smtClean="0"/>
              <a:t>28-03-2024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E5CBC1A-4C91-4AFC-91F4-ED909385319E}" type="slidenum">
              <a:rPr lang="es-CL" smtClean="0"/>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61B1BD3B-B7FF-4752-A363-BDAA6FCBE6EA}" type="datetimeFigureOut">
              <a:rPr lang="es-CL" smtClean="0"/>
              <a:t>28-03-2024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E5CBC1A-4C91-4AFC-91F4-ED909385319E}" type="slidenum">
              <a:rPr lang="es-CL" smtClean="0"/>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61B1BD3B-B7FF-4752-A363-BDAA6FCBE6EA}" type="datetimeFigureOut">
              <a:rPr lang="es-CL" smtClean="0"/>
              <a:t>28-03-2024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E5CBC1A-4C91-4AFC-91F4-ED909385319E}" type="slidenum">
              <a:rPr lang="es-CL" smtClean="0"/>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61B1BD3B-B7FF-4752-A363-BDAA6FCBE6EA}" type="datetimeFigureOut">
              <a:rPr lang="es-CL" smtClean="0"/>
              <a:t>28-03-2024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E5CBC1A-4C91-4AFC-91F4-ED909385319E}" type="slidenum">
              <a:rPr lang="es-CL" smtClean="0"/>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61B1BD3B-B7FF-4752-A363-BDAA6FCBE6EA}" type="datetimeFigureOut">
              <a:rPr lang="es-CL" smtClean="0"/>
              <a:t>28-03-2024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E5CBC1A-4C91-4AFC-91F4-ED909385319E}" type="slidenum">
              <a:rPr lang="es-CL" smtClean="0"/>
              <a:t>‹Nº›</a:t>
            </a:fld>
            <a:endParaRPr lang="es-CL"/>
          </a:p>
        </p:txBody>
      </p:sp>
      <p:sp>
        <p:nvSpPr>
          <p:cNvPr id="9" name="Content Placeholder 8"/>
          <p:cNvSpPr>
            <a:spLocks noGrp="1"/>
          </p:cNvSpPr>
          <p:nvPr>
            <p:ph sz="quarter" idx="13"/>
          </p:nvPr>
        </p:nvSpPr>
        <p:spPr>
          <a:xfrm>
            <a:off x="1298448" y="2121407"/>
            <a:ext cx="32004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61B1BD3B-B7FF-4752-A363-BDAA6FCBE6EA}" type="datetimeFigureOut">
              <a:rPr lang="es-CL" smtClean="0"/>
              <a:t>28-03-2024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2E5CBC1A-4C91-4AFC-91F4-ED909385319E}" type="slidenum">
              <a:rPr lang="es-CL" smtClean="0"/>
              <a:t>‹Nº›</a:t>
            </a:fld>
            <a:endParaRPr lang="es-CL"/>
          </a:p>
        </p:txBody>
      </p:sp>
      <p:sp>
        <p:nvSpPr>
          <p:cNvPr id="11" name="Content Placeholder 10"/>
          <p:cNvSpPr>
            <a:spLocks noGrp="1"/>
          </p:cNvSpPr>
          <p:nvPr>
            <p:ph sz="quarter" idx="13"/>
          </p:nvPr>
        </p:nvSpPr>
        <p:spPr>
          <a:xfrm>
            <a:off x="1298448" y="2944368"/>
            <a:ext cx="3227832"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61B1BD3B-B7FF-4752-A363-BDAA6FCBE6EA}" type="datetimeFigureOut">
              <a:rPr lang="es-CL" smtClean="0"/>
              <a:t>28-03-2024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E5CBC1A-4C91-4AFC-91F4-ED909385319E}" type="slidenum">
              <a:rPr lang="es-CL" smtClean="0"/>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1BD3B-B7FF-4752-A363-BDAA6FCBE6EA}" type="datetimeFigureOut">
              <a:rPr lang="es-CL" smtClean="0"/>
              <a:t>28-03-2024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2E5CBC1A-4C91-4AFC-91F4-ED909385319E}" type="slidenum">
              <a:rPr lang="es-CL" smtClean="0"/>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61B1BD3B-B7FF-4752-A363-BDAA6FCBE6EA}" type="datetimeFigureOut">
              <a:rPr lang="es-CL" smtClean="0"/>
              <a:t>28-03-2024</a:t>
            </a:fld>
            <a:endParaRPr lang="es-CL"/>
          </a:p>
        </p:txBody>
      </p:sp>
      <p:sp>
        <p:nvSpPr>
          <p:cNvPr id="6" name="Footer Placeholder 5"/>
          <p:cNvSpPr>
            <a:spLocks noGrp="1"/>
          </p:cNvSpPr>
          <p:nvPr>
            <p:ph type="ftr" sz="quarter" idx="11"/>
          </p:nvPr>
        </p:nvSpPr>
        <p:spPr>
          <a:xfrm rot="-60000">
            <a:off x="914554" y="5829261"/>
            <a:ext cx="3522607" cy="365125"/>
          </a:xfrm>
        </p:spPr>
        <p:txBody>
          <a:bodyPr/>
          <a:lstStyle/>
          <a:p>
            <a:endParaRPr lang="es-CL"/>
          </a:p>
        </p:txBody>
      </p:sp>
      <p:sp>
        <p:nvSpPr>
          <p:cNvPr id="7" name="Slide Number Placeholder 6"/>
          <p:cNvSpPr>
            <a:spLocks noGrp="1"/>
          </p:cNvSpPr>
          <p:nvPr>
            <p:ph type="sldNum" sz="quarter" idx="12"/>
          </p:nvPr>
        </p:nvSpPr>
        <p:spPr>
          <a:xfrm rot="60000">
            <a:off x="7557313" y="5896961"/>
            <a:ext cx="554023" cy="365125"/>
          </a:xfrm>
        </p:spPr>
        <p:txBody>
          <a:bodyPr/>
          <a:lstStyle/>
          <a:p>
            <a:fld id="{2E5CBC1A-4C91-4AFC-91F4-ED909385319E}" type="slidenum">
              <a:rPr lang="es-CL" smtClean="0"/>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61B1BD3B-B7FF-4752-A363-BDAA6FCBE6EA}" type="datetimeFigureOut">
              <a:rPr lang="es-CL" smtClean="0"/>
              <a:t>28-03-2024</a:t>
            </a:fld>
            <a:endParaRPr lang="es-CL"/>
          </a:p>
        </p:txBody>
      </p:sp>
      <p:sp>
        <p:nvSpPr>
          <p:cNvPr id="6" name="Footer Placeholder 5"/>
          <p:cNvSpPr>
            <a:spLocks noGrp="1"/>
          </p:cNvSpPr>
          <p:nvPr>
            <p:ph type="ftr" sz="quarter" idx="11"/>
          </p:nvPr>
        </p:nvSpPr>
        <p:spPr>
          <a:xfrm rot="-60000">
            <a:off x="914569" y="5831037"/>
            <a:ext cx="3319043" cy="365125"/>
          </a:xfrm>
        </p:spPr>
        <p:txBody>
          <a:bodyPr/>
          <a:lstStyle/>
          <a:p>
            <a:endParaRPr lang="es-CL"/>
          </a:p>
        </p:txBody>
      </p:sp>
      <p:sp>
        <p:nvSpPr>
          <p:cNvPr id="7" name="Slide Number Placeholder 6"/>
          <p:cNvSpPr>
            <a:spLocks noGrp="1"/>
          </p:cNvSpPr>
          <p:nvPr>
            <p:ph type="sldNum" sz="quarter" idx="12"/>
          </p:nvPr>
        </p:nvSpPr>
        <p:spPr>
          <a:xfrm rot="60000">
            <a:off x="7562089" y="5900026"/>
            <a:ext cx="554023" cy="365125"/>
          </a:xfrm>
        </p:spPr>
        <p:txBody>
          <a:bodyPr/>
          <a:lstStyle/>
          <a:p>
            <a:fld id="{2E5CBC1A-4C91-4AFC-91F4-ED909385319E}" type="slidenum">
              <a:rPr lang="es-CL" smtClean="0"/>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61B1BD3B-B7FF-4752-A363-BDAA6FCBE6EA}" type="datetimeFigureOut">
              <a:rPr lang="es-CL" smtClean="0"/>
              <a:t>28-03-2024</a:t>
            </a:fld>
            <a:endParaRPr lang="es-CL"/>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L"/>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2E5CBC1A-4C91-4AFC-91F4-ED909385319E}" type="slidenum">
              <a:rPr lang="es-CL" smtClean="0"/>
              <a:t>‹Nº›</a:t>
            </a:fld>
            <a:endParaRPr lang="es-CL"/>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CL" sz="2400" dirty="0"/>
              <a:t>Escuela especial Magdalena Avalos Cruz-ASPAUT</a:t>
            </a:r>
          </a:p>
        </p:txBody>
      </p:sp>
      <p:sp>
        <p:nvSpPr>
          <p:cNvPr id="3" name="2 Subtítulo"/>
          <p:cNvSpPr>
            <a:spLocks noGrp="1"/>
          </p:cNvSpPr>
          <p:nvPr>
            <p:ph type="subTitle" idx="1"/>
          </p:nvPr>
        </p:nvSpPr>
        <p:spPr/>
        <p:txBody>
          <a:bodyPr/>
          <a:lstStyle/>
          <a:p>
            <a:r>
              <a:rPr lang="es-CL" dirty="0"/>
              <a:t>CUENTA PÚBLICA AÑO 2023</a:t>
            </a:r>
          </a:p>
          <a:p>
            <a:r>
              <a:rPr lang="es-CL" dirty="0"/>
              <a:t>PUBLICACIÓN MARZO 2024</a:t>
            </a:r>
          </a:p>
        </p:txBody>
      </p:sp>
    </p:spTree>
    <p:extLst>
      <p:ext uri="{BB962C8B-B14F-4D97-AF65-F5344CB8AC3E}">
        <p14:creationId xmlns:p14="http://schemas.microsoft.com/office/powerpoint/2010/main" val="2889959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528C3-F776-2B7B-2BD4-3817329C4383}"/>
              </a:ext>
            </a:extLst>
          </p:cNvPr>
          <p:cNvSpPr>
            <a:spLocks noGrp="1"/>
          </p:cNvSpPr>
          <p:nvPr>
            <p:ph type="title"/>
          </p:nvPr>
        </p:nvSpPr>
        <p:spPr/>
        <p:txBody>
          <a:bodyPr/>
          <a:lstStyle/>
          <a:p>
            <a:endParaRPr lang="es-CL"/>
          </a:p>
        </p:txBody>
      </p:sp>
      <p:graphicFrame>
        <p:nvGraphicFramePr>
          <p:cNvPr id="4" name="Marcador de contenido 3">
            <a:extLst>
              <a:ext uri="{FF2B5EF4-FFF2-40B4-BE49-F238E27FC236}">
                <a16:creationId xmlns:a16="http://schemas.microsoft.com/office/drawing/2014/main" id="{2E4E3828-D7B5-47A6-C9BC-12F6239F71F6}"/>
              </a:ext>
            </a:extLst>
          </p:cNvPr>
          <p:cNvGraphicFramePr>
            <a:graphicFrameLocks noGrp="1"/>
          </p:cNvGraphicFramePr>
          <p:nvPr>
            <p:ph idx="1"/>
          </p:nvPr>
        </p:nvGraphicFramePr>
        <p:xfrm>
          <a:off x="1463675" y="2119313"/>
          <a:ext cx="6196012" cy="1854200"/>
        </p:xfrm>
        <a:graphic>
          <a:graphicData uri="http://schemas.openxmlformats.org/drawingml/2006/table">
            <a:tbl>
              <a:tblPr firstRow="1" bandRow="1">
                <a:tableStyleId>{5C22544A-7EE6-4342-B048-85BDC9FD1C3A}</a:tableStyleId>
              </a:tblPr>
              <a:tblGrid>
                <a:gridCol w="6196012">
                  <a:extLst>
                    <a:ext uri="{9D8B030D-6E8A-4147-A177-3AD203B41FA5}">
                      <a16:colId xmlns:a16="http://schemas.microsoft.com/office/drawing/2014/main" val="921594507"/>
                    </a:ext>
                  </a:extLst>
                </a:gridCol>
              </a:tblGrid>
              <a:tr h="370840">
                <a:tc>
                  <a:txBody>
                    <a:bodyPr/>
                    <a:lstStyle/>
                    <a:p>
                      <a:endParaRPr lang="es-CL"/>
                    </a:p>
                  </a:txBody>
                  <a:tcPr/>
                </a:tc>
                <a:extLst>
                  <a:ext uri="{0D108BD9-81ED-4DB2-BD59-A6C34878D82A}">
                    <a16:rowId xmlns:a16="http://schemas.microsoft.com/office/drawing/2014/main" val="3321179216"/>
                  </a:ext>
                </a:extLst>
              </a:tr>
              <a:tr h="370840">
                <a:tc>
                  <a:txBody>
                    <a:bodyPr/>
                    <a:lstStyle/>
                    <a:p>
                      <a:endParaRPr lang="es-CL"/>
                    </a:p>
                  </a:txBody>
                  <a:tcPr/>
                </a:tc>
                <a:extLst>
                  <a:ext uri="{0D108BD9-81ED-4DB2-BD59-A6C34878D82A}">
                    <a16:rowId xmlns:a16="http://schemas.microsoft.com/office/drawing/2014/main" val="1608099296"/>
                  </a:ext>
                </a:extLst>
              </a:tr>
              <a:tr h="370840">
                <a:tc>
                  <a:txBody>
                    <a:bodyPr/>
                    <a:lstStyle/>
                    <a:p>
                      <a:endParaRPr lang="es-CL"/>
                    </a:p>
                  </a:txBody>
                  <a:tcPr/>
                </a:tc>
                <a:extLst>
                  <a:ext uri="{0D108BD9-81ED-4DB2-BD59-A6C34878D82A}">
                    <a16:rowId xmlns:a16="http://schemas.microsoft.com/office/drawing/2014/main" val="1316556673"/>
                  </a:ext>
                </a:extLst>
              </a:tr>
              <a:tr h="370840">
                <a:tc>
                  <a:txBody>
                    <a:bodyPr/>
                    <a:lstStyle/>
                    <a:p>
                      <a:endParaRPr lang="es-CL"/>
                    </a:p>
                  </a:txBody>
                  <a:tcPr/>
                </a:tc>
                <a:extLst>
                  <a:ext uri="{0D108BD9-81ED-4DB2-BD59-A6C34878D82A}">
                    <a16:rowId xmlns:a16="http://schemas.microsoft.com/office/drawing/2014/main" val="2501049270"/>
                  </a:ext>
                </a:extLst>
              </a:tr>
              <a:tr h="370840">
                <a:tc>
                  <a:txBody>
                    <a:bodyPr/>
                    <a:lstStyle/>
                    <a:p>
                      <a:endParaRPr lang="es-CL" dirty="0"/>
                    </a:p>
                  </a:txBody>
                  <a:tcPr/>
                </a:tc>
                <a:extLst>
                  <a:ext uri="{0D108BD9-81ED-4DB2-BD59-A6C34878D82A}">
                    <a16:rowId xmlns:a16="http://schemas.microsoft.com/office/drawing/2014/main" val="2697867307"/>
                  </a:ext>
                </a:extLst>
              </a:tr>
            </a:tbl>
          </a:graphicData>
        </a:graphic>
      </p:graphicFrame>
      <p:graphicFrame>
        <p:nvGraphicFramePr>
          <p:cNvPr id="5" name="Tabla 4">
            <a:extLst>
              <a:ext uri="{FF2B5EF4-FFF2-40B4-BE49-F238E27FC236}">
                <a16:creationId xmlns:a16="http://schemas.microsoft.com/office/drawing/2014/main" id="{A016E430-C9EE-B310-042B-9460DD69906F}"/>
              </a:ext>
            </a:extLst>
          </p:cNvPr>
          <p:cNvGraphicFramePr>
            <a:graphicFrameLocks noGrp="1"/>
          </p:cNvGraphicFramePr>
          <p:nvPr>
            <p:extLst>
              <p:ext uri="{D42A27DB-BD31-4B8C-83A1-F6EECF244321}">
                <p14:modId xmlns:p14="http://schemas.microsoft.com/office/powerpoint/2010/main" val="2958941756"/>
              </p:ext>
            </p:extLst>
          </p:nvPr>
        </p:nvGraphicFramePr>
        <p:xfrm>
          <a:off x="1463675" y="1397000"/>
          <a:ext cx="6216648" cy="2464050"/>
        </p:xfrm>
        <a:graphic>
          <a:graphicData uri="http://schemas.openxmlformats.org/drawingml/2006/table">
            <a:tbl>
              <a:tblPr firstRow="1" bandRow="1">
                <a:tableStyleId>{5C22544A-7EE6-4342-B048-85BDC9FD1C3A}</a:tableStyleId>
              </a:tblPr>
              <a:tblGrid>
                <a:gridCol w="1036108">
                  <a:extLst>
                    <a:ext uri="{9D8B030D-6E8A-4147-A177-3AD203B41FA5}">
                      <a16:colId xmlns:a16="http://schemas.microsoft.com/office/drawing/2014/main" val="3820053966"/>
                    </a:ext>
                  </a:extLst>
                </a:gridCol>
                <a:gridCol w="1036108">
                  <a:extLst>
                    <a:ext uri="{9D8B030D-6E8A-4147-A177-3AD203B41FA5}">
                      <a16:colId xmlns:a16="http://schemas.microsoft.com/office/drawing/2014/main" val="553004150"/>
                    </a:ext>
                  </a:extLst>
                </a:gridCol>
                <a:gridCol w="1036108">
                  <a:extLst>
                    <a:ext uri="{9D8B030D-6E8A-4147-A177-3AD203B41FA5}">
                      <a16:colId xmlns:a16="http://schemas.microsoft.com/office/drawing/2014/main" val="3911827342"/>
                    </a:ext>
                  </a:extLst>
                </a:gridCol>
                <a:gridCol w="1036108">
                  <a:extLst>
                    <a:ext uri="{9D8B030D-6E8A-4147-A177-3AD203B41FA5}">
                      <a16:colId xmlns:a16="http://schemas.microsoft.com/office/drawing/2014/main" val="640305253"/>
                    </a:ext>
                  </a:extLst>
                </a:gridCol>
                <a:gridCol w="1036108">
                  <a:extLst>
                    <a:ext uri="{9D8B030D-6E8A-4147-A177-3AD203B41FA5}">
                      <a16:colId xmlns:a16="http://schemas.microsoft.com/office/drawing/2014/main" val="1144831936"/>
                    </a:ext>
                  </a:extLst>
                </a:gridCol>
                <a:gridCol w="1036108">
                  <a:extLst>
                    <a:ext uri="{9D8B030D-6E8A-4147-A177-3AD203B41FA5}">
                      <a16:colId xmlns:a16="http://schemas.microsoft.com/office/drawing/2014/main" val="479960398"/>
                    </a:ext>
                  </a:extLst>
                </a:gridCol>
              </a:tblGrid>
              <a:tr h="492810">
                <a:tc>
                  <a:txBody>
                    <a:bodyPr/>
                    <a:lstStyle/>
                    <a:p>
                      <a:r>
                        <a:rPr lang="es-ES" dirty="0"/>
                        <a:t>Curso </a:t>
                      </a:r>
                      <a:endParaRPr lang="es-CL" dirty="0"/>
                    </a:p>
                  </a:txBody>
                  <a:tcPr/>
                </a:tc>
                <a:tc>
                  <a:txBody>
                    <a:bodyPr/>
                    <a:lstStyle/>
                    <a:p>
                      <a:r>
                        <a:rPr lang="es-ES" dirty="0"/>
                        <a:t>Agosto </a:t>
                      </a:r>
                      <a:endParaRPr lang="es-CL" dirty="0"/>
                    </a:p>
                  </a:txBody>
                  <a:tcPr/>
                </a:tc>
                <a:tc>
                  <a:txBody>
                    <a:bodyPr/>
                    <a:lstStyle/>
                    <a:p>
                      <a:r>
                        <a:rPr lang="es-ES" dirty="0"/>
                        <a:t>Sept. </a:t>
                      </a:r>
                      <a:endParaRPr lang="es-CL" dirty="0"/>
                    </a:p>
                  </a:txBody>
                  <a:tcPr/>
                </a:tc>
                <a:tc>
                  <a:txBody>
                    <a:bodyPr/>
                    <a:lstStyle/>
                    <a:p>
                      <a:r>
                        <a:rPr lang="es-ES" dirty="0"/>
                        <a:t>Oct.  </a:t>
                      </a:r>
                      <a:endParaRPr lang="es-CL" dirty="0"/>
                    </a:p>
                  </a:txBody>
                  <a:tcPr/>
                </a:tc>
                <a:tc>
                  <a:txBody>
                    <a:bodyPr/>
                    <a:lstStyle/>
                    <a:p>
                      <a:r>
                        <a:rPr lang="es-ES" dirty="0"/>
                        <a:t>Nov.  </a:t>
                      </a:r>
                      <a:endParaRPr lang="es-CL" dirty="0"/>
                    </a:p>
                  </a:txBody>
                  <a:tcPr/>
                </a:tc>
                <a:tc>
                  <a:txBody>
                    <a:bodyPr/>
                    <a:lstStyle/>
                    <a:p>
                      <a:r>
                        <a:rPr lang="es-ES" dirty="0"/>
                        <a:t>Dic.  </a:t>
                      </a:r>
                      <a:endParaRPr lang="es-CL" dirty="0"/>
                    </a:p>
                  </a:txBody>
                  <a:tcPr/>
                </a:tc>
                <a:extLst>
                  <a:ext uri="{0D108BD9-81ED-4DB2-BD59-A6C34878D82A}">
                    <a16:rowId xmlns:a16="http://schemas.microsoft.com/office/drawing/2014/main" val="2688451039"/>
                  </a:ext>
                </a:extLst>
              </a:tr>
              <a:tr h="492810">
                <a:tc>
                  <a:txBody>
                    <a:bodyPr/>
                    <a:lstStyle/>
                    <a:p>
                      <a:r>
                        <a:rPr lang="es-ES" dirty="0"/>
                        <a:t>6 B-A</a:t>
                      </a:r>
                      <a:endParaRPr lang="es-CL" dirty="0"/>
                    </a:p>
                  </a:txBody>
                  <a:tcPr/>
                </a:tc>
                <a:tc>
                  <a:txBody>
                    <a:bodyPr/>
                    <a:lstStyle/>
                    <a:p>
                      <a:pPr algn="ctr"/>
                      <a:r>
                        <a:rPr lang="es-CL" dirty="0"/>
                        <a:t>67,2</a:t>
                      </a:r>
                    </a:p>
                  </a:txBody>
                  <a:tcPr/>
                </a:tc>
                <a:tc>
                  <a:txBody>
                    <a:bodyPr/>
                    <a:lstStyle/>
                    <a:p>
                      <a:pPr algn="ctr"/>
                      <a:r>
                        <a:rPr lang="es-CL" dirty="0"/>
                        <a:t>76,9</a:t>
                      </a:r>
                    </a:p>
                  </a:txBody>
                  <a:tcPr/>
                </a:tc>
                <a:tc>
                  <a:txBody>
                    <a:bodyPr/>
                    <a:lstStyle/>
                    <a:p>
                      <a:pPr algn="ctr"/>
                      <a:r>
                        <a:rPr lang="es-CL" dirty="0"/>
                        <a:t>83,1</a:t>
                      </a:r>
                    </a:p>
                  </a:txBody>
                  <a:tcPr/>
                </a:tc>
                <a:tc>
                  <a:txBody>
                    <a:bodyPr/>
                    <a:lstStyle/>
                    <a:p>
                      <a:pPr algn="ctr"/>
                      <a:r>
                        <a:rPr lang="es-CL" dirty="0"/>
                        <a:t>76,7</a:t>
                      </a:r>
                    </a:p>
                  </a:txBody>
                  <a:tcPr/>
                </a:tc>
                <a:tc>
                  <a:txBody>
                    <a:bodyPr/>
                    <a:lstStyle/>
                    <a:p>
                      <a:pPr algn="ctr"/>
                      <a:r>
                        <a:rPr lang="es-CL" dirty="0"/>
                        <a:t>80,2</a:t>
                      </a:r>
                    </a:p>
                  </a:txBody>
                  <a:tcPr/>
                </a:tc>
                <a:extLst>
                  <a:ext uri="{0D108BD9-81ED-4DB2-BD59-A6C34878D82A}">
                    <a16:rowId xmlns:a16="http://schemas.microsoft.com/office/drawing/2014/main" val="714076265"/>
                  </a:ext>
                </a:extLst>
              </a:tr>
              <a:tr h="492810">
                <a:tc>
                  <a:txBody>
                    <a:bodyPr/>
                    <a:lstStyle/>
                    <a:p>
                      <a:r>
                        <a:rPr lang="es-ES" dirty="0"/>
                        <a:t>6 B-B</a:t>
                      </a:r>
                      <a:endParaRPr lang="es-CL" dirty="0"/>
                    </a:p>
                  </a:txBody>
                  <a:tcPr/>
                </a:tc>
                <a:tc>
                  <a:txBody>
                    <a:bodyPr/>
                    <a:lstStyle/>
                    <a:p>
                      <a:pPr algn="ctr"/>
                      <a:r>
                        <a:rPr lang="es-CL" dirty="0"/>
                        <a:t>66,6</a:t>
                      </a:r>
                    </a:p>
                  </a:txBody>
                  <a:tcPr/>
                </a:tc>
                <a:tc>
                  <a:txBody>
                    <a:bodyPr/>
                    <a:lstStyle/>
                    <a:p>
                      <a:pPr algn="ctr"/>
                      <a:r>
                        <a:rPr lang="es-CL" dirty="0"/>
                        <a:t>63,1</a:t>
                      </a:r>
                    </a:p>
                  </a:txBody>
                  <a:tcPr/>
                </a:tc>
                <a:tc>
                  <a:txBody>
                    <a:bodyPr/>
                    <a:lstStyle/>
                    <a:p>
                      <a:pPr algn="ctr"/>
                      <a:r>
                        <a:rPr lang="es-CL" dirty="0"/>
                        <a:t>65</a:t>
                      </a:r>
                    </a:p>
                  </a:txBody>
                  <a:tcPr/>
                </a:tc>
                <a:tc>
                  <a:txBody>
                    <a:bodyPr/>
                    <a:lstStyle/>
                    <a:p>
                      <a:pPr algn="ctr"/>
                      <a:r>
                        <a:rPr lang="es-CL" dirty="0"/>
                        <a:t>68,2</a:t>
                      </a:r>
                    </a:p>
                  </a:txBody>
                  <a:tcPr/>
                </a:tc>
                <a:tc>
                  <a:txBody>
                    <a:bodyPr/>
                    <a:lstStyle/>
                    <a:p>
                      <a:pPr algn="ctr"/>
                      <a:r>
                        <a:rPr lang="es-CL" dirty="0"/>
                        <a:t>72,2</a:t>
                      </a:r>
                    </a:p>
                  </a:txBody>
                  <a:tcPr/>
                </a:tc>
                <a:extLst>
                  <a:ext uri="{0D108BD9-81ED-4DB2-BD59-A6C34878D82A}">
                    <a16:rowId xmlns:a16="http://schemas.microsoft.com/office/drawing/2014/main" val="3366690451"/>
                  </a:ext>
                </a:extLst>
              </a:tr>
              <a:tr h="492810">
                <a:tc>
                  <a:txBody>
                    <a:bodyPr/>
                    <a:lstStyle/>
                    <a:p>
                      <a:r>
                        <a:rPr lang="es-ES" dirty="0"/>
                        <a:t>7 B-A</a:t>
                      </a:r>
                      <a:endParaRPr lang="es-CL" dirty="0"/>
                    </a:p>
                  </a:txBody>
                  <a:tcPr/>
                </a:tc>
                <a:tc>
                  <a:txBody>
                    <a:bodyPr/>
                    <a:lstStyle/>
                    <a:p>
                      <a:pPr algn="ctr"/>
                      <a:r>
                        <a:rPr lang="es-CL" dirty="0"/>
                        <a:t>74,6</a:t>
                      </a:r>
                    </a:p>
                  </a:txBody>
                  <a:tcPr/>
                </a:tc>
                <a:tc>
                  <a:txBody>
                    <a:bodyPr/>
                    <a:lstStyle/>
                    <a:p>
                      <a:pPr algn="ctr"/>
                      <a:r>
                        <a:rPr lang="es-CL" dirty="0"/>
                        <a:t>71,9</a:t>
                      </a:r>
                    </a:p>
                  </a:txBody>
                  <a:tcPr/>
                </a:tc>
                <a:tc>
                  <a:txBody>
                    <a:bodyPr/>
                    <a:lstStyle/>
                    <a:p>
                      <a:pPr algn="ctr"/>
                      <a:r>
                        <a:rPr lang="es-CL" dirty="0"/>
                        <a:t>87,5</a:t>
                      </a:r>
                    </a:p>
                  </a:txBody>
                  <a:tcPr/>
                </a:tc>
                <a:tc>
                  <a:txBody>
                    <a:bodyPr/>
                    <a:lstStyle/>
                    <a:p>
                      <a:pPr algn="ctr"/>
                      <a:r>
                        <a:rPr lang="es-CL" dirty="0"/>
                        <a:t>83,3</a:t>
                      </a:r>
                    </a:p>
                  </a:txBody>
                  <a:tcPr/>
                </a:tc>
                <a:tc>
                  <a:txBody>
                    <a:bodyPr/>
                    <a:lstStyle/>
                    <a:p>
                      <a:pPr algn="ctr"/>
                      <a:r>
                        <a:rPr lang="es-CL" dirty="0"/>
                        <a:t>75</a:t>
                      </a:r>
                    </a:p>
                  </a:txBody>
                  <a:tcPr/>
                </a:tc>
                <a:extLst>
                  <a:ext uri="{0D108BD9-81ED-4DB2-BD59-A6C34878D82A}">
                    <a16:rowId xmlns:a16="http://schemas.microsoft.com/office/drawing/2014/main" val="1357571062"/>
                  </a:ext>
                </a:extLst>
              </a:tr>
              <a:tr h="492810">
                <a:tc>
                  <a:txBody>
                    <a:bodyPr/>
                    <a:lstStyle/>
                    <a:p>
                      <a:r>
                        <a:rPr lang="es-ES" dirty="0"/>
                        <a:t>8 B-A</a:t>
                      </a:r>
                      <a:endParaRPr lang="es-CL" dirty="0"/>
                    </a:p>
                  </a:txBody>
                  <a:tcPr/>
                </a:tc>
                <a:tc>
                  <a:txBody>
                    <a:bodyPr/>
                    <a:lstStyle/>
                    <a:p>
                      <a:pPr algn="ctr"/>
                      <a:r>
                        <a:rPr lang="es-CL" dirty="0"/>
                        <a:t>87,3</a:t>
                      </a:r>
                    </a:p>
                  </a:txBody>
                  <a:tcPr/>
                </a:tc>
                <a:tc>
                  <a:txBody>
                    <a:bodyPr/>
                    <a:lstStyle/>
                    <a:p>
                      <a:pPr algn="ctr"/>
                      <a:r>
                        <a:rPr lang="es-CL" dirty="0"/>
                        <a:t>53,5</a:t>
                      </a:r>
                    </a:p>
                  </a:txBody>
                  <a:tcPr/>
                </a:tc>
                <a:tc>
                  <a:txBody>
                    <a:bodyPr/>
                    <a:lstStyle/>
                    <a:p>
                      <a:pPr algn="ctr"/>
                      <a:r>
                        <a:rPr lang="es-CL" dirty="0"/>
                        <a:t>82,5</a:t>
                      </a:r>
                    </a:p>
                  </a:txBody>
                  <a:tcPr/>
                </a:tc>
                <a:tc>
                  <a:txBody>
                    <a:bodyPr/>
                    <a:lstStyle/>
                    <a:p>
                      <a:pPr algn="ctr"/>
                      <a:r>
                        <a:rPr lang="es-CL" dirty="0"/>
                        <a:t>73,8</a:t>
                      </a:r>
                    </a:p>
                  </a:txBody>
                  <a:tcPr/>
                </a:tc>
                <a:tc>
                  <a:txBody>
                    <a:bodyPr/>
                    <a:lstStyle/>
                    <a:p>
                      <a:pPr algn="ctr"/>
                      <a:r>
                        <a:rPr lang="es-CL" dirty="0"/>
                        <a:t>54,1</a:t>
                      </a:r>
                    </a:p>
                  </a:txBody>
                  <a:tcPr/>
                </a:tc>
                <a:extLst>
                  <a:ext uri="{0D108BD9-81ED-4DB2-BD59-A6C34878D82A}">
                    <a16:rowId xmlns:a16="http://schemas.microsoft.com/office/drawing/2014/main" val="2219533015"/>
                  </a:ext>
                </a:extLst>
              </a:tr>
            </a:tbl>
          </a:graphicData>
        </a:graphic>
      </p:graphicFrame>
    </p:spTree>
    <p:extLst>
      <p:ext uri="{BB962C8B-B14F-4D97-AF65-F5344CB8AC3E}">
        <p14:creationId xmlns:p14="http://schemas.microsoft.com/office/powerpoint/2010/main" val="351064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normAutofit fontScale="85000" lnSpcReduction="20000"/>
          </a:bodyPr>
          <a:lstStyle/>
          <a:p>
            <a:pPr algn="ctr"/>
            <a:r>
              <a:rPr lang="es-CL" b="1" dirty="0"/>
              <a:t>Asistencia anual total: </a:t>
            </a:r>
          </a:p>
          <a:p>
            <a:pPr marL="64008" indent="0" algn="ctr">
              <a:buNone/>
            </a:pPr>
            <a:r>
              <a:rPr lang="es-CL" b="1" dirty="0"/>
              <a:t>72,9%</a:t>
            </a:r>
          </a:p>
          <a:p>
            <a:pPr marL="64008" indent="0" algn="ctr">
              <a:buNone/>
            </a:pPr>
            <a:endParaRPr lang="es-CL" dirty="0"/>
          </a:p>
          <a:p>
            <a:pPr marL="64008" indent="0" algn="just">
              <a:buNone/>
            </a:pPr>
            <a:r>
              <a:rPr lang="es-CL" dirty="0"/>
              <a:t>Se espera que la asistencia aumente el año 2024. Si bien mejora la justificación por parte desde los apoderados de las ausencias con certificados médicos correspondientes, hay estudiantes que presentan siempre mínima asistencia, lo que disminuye el porcentaje total de cada curso. </a:t>
            </a:r>
          </a:p>
          <a:p>
            <a:pPr marL="64008" indent="0" algn="just">
              <a:buNone/>
            </a:pPr>
            <a:r>
              <a:rPr lang="es-CL" dirty="0"/>
              <a:t>Se implementa sistema de ingreso y registro de inasistencias y certificados médicos, lo que favorece el respeto de manual de convivencia escolar del establecimiento. </a:t>
            </a:r>
          </a:p>
          <a:p>
            <a:pPr marL="64008" indent="0" algn="just">
              <a:buNone/>
            </a:pPr>
            <a:endParaRPr lang="es-CL" dirty="0"/>
          </a:p>
        </p:txBody>
      </p:sp>
    </p:spTree>
    <p:extLst>
      <p:ext uri="{BB962C8B-B14F-4D97-AF65-F5344CB8AC3E}">
        <p14:creationId xmlns:p14="http://schemas.microsoft.com/office/powerpoint/2010/main" val="2734744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normAutofit/>
          </a:bodyPr>
          <a:lstStyle/>
          <a:p>
            <a:pPr algn="just"/>
            <a:r>
              <a:rPr lang="es-CL" dirty="0"/>
              <a:t>Profesoras de aula planifican de forma quincenal, y mensual, terapeutas  y profesor de  educación física</a:t>
            </a:r>
          </a:p>
          <a:p>
            <a:pPr algn="just"/>
            <a:r>
              <a:rPr lang="es-CL" dirty="0"/>
              <a:t>Las que son revisadas y aprobadas por UTP, o Dirección </a:t>
            </a:r>
          </a:p>
          <a:p>
            <a:pPr algn="just"/>
            <a:r>
              <a:rPr lang="es-CL" dirty="0"/>
              <a:t>Evaluadas mediante escalas de apreciación</a:t>
            </a:r>
          </a:p>
          <a:p>
            <a:pPr algn="just"/>
            <a:r>
              <a:rPr lang="es-CL" dirty="0"/>
              <a:t>Elaboradas con las respectivas adecuaciones curriculares para cada grupo de aprendizaje que exista en el grupo-curso. </a:t>
            </a:r>
          </a:p>
        </p:txBody>
      </p:sp>
    </p:spTree>
    <p:extLst>
      <p:ext uri="{BB962C8B-B14F-4D97-AF65-F5344CB8AC3E}">
        <p14:creationId xmlns:p14="http://schemas.microsoft.com/office/powerpoint/2010/main" val="366410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a:t>Metodologías específicas de trabajo en TEA</a:t>
            </a:r>
          </a:p>
        </p:txBody>
      </p:sp>
      <p:sp>
        <p:nvSpPr>
          <p:cNvPr id="3" name="2 Marcador de contenido"/>
          <p:cNvSpPr>
            <a:spLocks noGrp="1"/>
          </p:cNvSpPr>
          <p:nvPr>
            <p:ph idx="1"/>
          </p:nvPr>
        </p:nvSpPr>
        <p:spPr/>
        <p:txBody>
          <a:bodyPr>
            <a:normAutofit fontScale="85000" lnSpcReduction="20000"/>
          </a:bodyPr>
          <a:lstStyle/>
          <a:p>
            <a:pPr algn="just"/>
            <a:r>
              <a:rPr lang="es-MX" dirty="0"/>
              <a:t>Se fortalece el desarrollo diario de las metodologías, métodos y programas especializados de trabajo para personas con TEA: </a:t>
            </a:r>
            <a:endParaRPr lang="es-CL" dirty="0"/>
          </a:p>
          <a:p>
            <a:pPr lvl="0" algn="just">
              <a:buFont typeface="Wingdings" pitchFamily="2" charset="2"/>
              <a:buChar char="ü"/>
            </a:pPr>
            <a:r>
              <a:rPr lang="es-MX" dirty="0"/>
              <a:t>Método </a:t>
            </a:r>
            <a:r>
              <a:rPr lang="es-MX" dirty="0" err="1"/>
              <a:t>palabra+palabra</a:t>
            </a:r>
            <a:r>
              <a:rPr lang="es-MX" dirty="0"/>
              <a:t>; comunicación verbal (párvulo) y lenguaje y comunicación (básicos y laborales)</a:t>
            </a:r>
            <a:endParaRPr lang="es-CL" dirty="0"/>
          </a:p>
          <a:p>
            <a:pPr lvl="0" algn="just">
              <a:buFont typeface="Wingdings" pitchFamily="2" charset="2"/>
              <a:buChar char="ü"/>
            </a:pPr>
            <a:r>
              <a:rPr lang="es-MX" dirty="0"/>
              <a:t>Método Mary Barata </a:t>
            </a:r>
            <a:r>
              <a:rPr lang="es-MX" dirty="0" err="1"/>
              <a:t>Lorton</a:t>
            </a:r>
            <a:r>
              <a:rPr lang="es-MX" dirty="0"/>
              <a:t>; pensamiento matemático (párvulo) y Educación Matemáticas (básicos y laborales)</a:t>
            </a:r>
            <a:endParaRPr lang="es-CL" dirty="0"/>
          </a:p>
          <a:p>
            <a:pPr lvl="0" algn="just">
              <a:buFont typeface="Wingdings" pitchFamily="2" charset="2"/>
              <a:buChar char="ü"/>
            </a:pPr>
            <a:r>
              <a:rPr lang="es-MX" dirty="0"/>
              <a:t>Sistema de C.A.A. PECS (comunicación aumentativa alternativa)</a:t>
            </a:r>
            <a:endParaRPr lang="es-CL" dirty="0"/>
          </a:p>
          <a:p>
            <a:pPr lvl="0" algn="just">
              <a:buFont typeface="Wingdings" pitchFamily="2" charset="2"/>
              <a:buChar char="ü"/>
            </a:pPr>
            <a:r>
              <a:rPr lang="es-MX" dirty="0"/>
              <a:t>Programa TEACCH (organización de espacios y tiempos)</a:t>
            </a:r>
            <a:endParaRPr lang="es-CL" dirty="0"/>
          </a:p>
        </p:txBody>
      </p:sp>
    </p:spTree>
    <p:extLst>
      <p:ext uri="{BB962C8B-B14F-4D97-AF65-F5344CB8AC3E}">
        <p14:creationId xmlns:p14="http://schemas.microsoft.com/office/powerpoint/2010/main" val="767470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3D312D-675D-E8DB-624A-B3CB446CB8AE}"/>
              </a:ext>
            </a:extLst>
          </p:cNvPr>
          <p:cNvSpPr>
            <a:spLocks noGrp="1"/>
          </p:cNvSpPr>
          <p:nvPr>
            <p:ph type="title"/>
          </p:nvPr>
        </p:nvSpPr>
        <p:spPr/>
        <p:txBody>
          <a:bodyPr/>
          <a:lstStyle/>
          <a:p>
            <a:r>
              <a:rPr lang="es-CL" dirty="0"/>
              <a:t>Atenciones individuales</a:t>
            </a:r>
          </a:p>
        </p:txBody>
      </p:sp>
      <p:sp>
        <p:nvSpPr>
          <p:cNvPr id="3" name="Marcador de contenido 2">
            <a:extLst>
              <a:ext uri="{FF2B5EF4-FFF2-40B4-BE49-F238E27FC236}">
                <a16:creationId xmlns:a16="http://schemas.microsoft.com/office/drawing/2014/main" id="{C50ED74A-8494-3AF7-0F7D-8B0CBF7AC2CA}"/>
              </a:ext>
            </a:extLst>
          </p:cNvPr>
          <p:cNvSpPr>
            <a:spLocks noGrp="1"/>
          </p:cNvSpPr>
          <p:nvPr>
            <p:ph idx="1"/>
          </p:nvPr>
        </p:nvSpPr>
        <p:spPr/>
        <p:txBody>
          <a:bodyPr/>
          <a:lstStyle/>
          <a:p>
            <a:r>
              <a:rPr lang="es-CL" dirty="0"/>
              <a:t>Educación física: 3 estudiantes</a:t>
            </a:r>
          </a:p>
          <a:p>
            <a:r>
              <a:rPr lang="es-CL" dirty="0"/>
              <a:t>Terapia ocupacional: 11 estudiantes</a:t>
            </a:r>
          </a:p>
          <a:p>
            <a:r>
              <a:rPr lang="es-CL" dirty="0"/>
              <a:t>Fonoaudiología: 7 estudiantes</a:t>
            </a:r>
          </a:p>
          <a:p>
            <a:endParaRPr lang="es-CL" dirty="0"/>
          </a:p>
          <a:p>
            <a:pPr marL="0" indent="0">
              <a:buNone/>
            </a:pPr>
            <a:r>
              <a:rPr lang="es-CL" dirty="0"/>
              <a:t>Total: 21 estudiantes con atención individual</a:t>
            </a:r>
          </a:p>
        </p:txBody>
      </p:sp>
    </p:spTree>
    <p:extLst>
      <p:ext uri="{BB962C8B-B14F-4D97-AF65-F5344CB8AC3E}">
        <p14:creationId xmlns:p14="http://schemas.microsoft.com/office/powerpoint/2010/main" val="1541847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FC896B-4A69-DF08-85B5-E03ED5C5BD4F}"/>
              </a:ext>
            </a:extLst>
          </p:cNvPr>
          <p:cNvSpPr>
            <a:spLocks noGrp="1"/>
          </p:cNvSpPr>
          <p:nvPr>
            <p:ph type="title"/>
          </p:nvPr>
        </p:nvSpPr>
        <p:spPr/>
        <p:txBody>
          <a:bodyPr/>
          <a:lstStyle/>
          <a:p>
            <a:r>
              <a:rPr lang="es-CL" dirty="0"/>
              <a:t>Modificación conductual</a:t>
            </a:r>
          </a:p>
        </p:txBody>
      </p:sp>
      <p:sp>
        <p:nvSpPr>
          <p:cNvPr id="3" name="Marcador de contenido 2">
            <a:extLst>
              <a:ext uri="{FF2B5EF4-FFF2-40B4-BE49-F238E27FC236}">
                <a16:creationId xmlns:a16="http://schemas.microsoft.com/office/drawing/2014/main" id="{14CFB029-4FEB-3CF2-9C71-E2E2E74809F6}"/>
              </a:ext>
            </a:extLst>
          </p:cNvPr>
          <p:cNvSpPr>
            <a:spLocks noGrp="1"/>
          </p:cNvSpPr>
          <p:nvPr>
            <p:ph idx="1"/>
          </p:nvPr>
        </p:nvSpPr>
        <p:spPr/>
        <p:txBody>
          <a:bodyPr/>
          <a:lstStyle/>
          <a:p>
            <a:pPr algn="just"/>
            <a:r>
              <a:rPr lang="es-CL" dirty="0"/>
              <a:t>Atención pedagógica basada en el control instruccional, atención individual del/la estudiante, con educadora diferencial o asistente técnico: </a:t>
            </a:r>
          </a:p>
          <a:p>
            <a:r>
              <a:rPr lang="es-CL" dirty="0"/>
              <a:t>8 estudiantes </a:t>
            </a:r>
          </a:p>
          <a:p>
            <a:r>
              <a:rPr lang="es-CL" dirty="0"/>
              <a:t>TEACCHS, PECS, enfoque </a:t>
            </a:r>
            <a:r>
              <a:rPr lang="es-CL"/>
              <a:t>conductual McGee</a:t>
            </a:r>
            <a:endParaRPr lang="es-CL" dirty="0"/>
          </a:p>
        </p:txBody>
      </p:sp>
    </p:spTree>
    <p:extLst>
      <p:ext uri="{BB962C8B-B14F-4D97-AF65-F5344CB8AC3E}">
        <p14:creationId xmlns:p14="http://schemas.microsoft.com/office/powerpoint/2010/main" val="4167865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Trabajo con la familia</a:t>
            </a:r>
          </a:p>
        </p:txBody>
      </p:sp>
      <p:sp>
        <p:nvSpPr>
          <p:cNvPr id="3" name="2 Marcador de contenido"/>
          <p:cNvSpPr>
            <a:spLocks noGrp="1"/>
          </p:cNvSpPr>
          <p:nvPr>
            <p:ph idx="1"/>
          </p:nvPr>
        </p:nvSpPr>
        <p:spPr/>
        <p:txBody>
          <a:bodyPr>
            <a:normAutofit/>
          </a:bodyPr>
          <a:lstStyle/>
          <a:p>
            <a:pPr algn="just"/>
            <a:r>
              <a:rPr lang="es-CL" dirty="0"/>
              <a:t>68 atenciones de asistente social </a:t>
            </a:r>
            <a:r>
              <a:rPr lang="es-CL" dirty="0" err="1"/>
              <a:t>via</a:t>
            </a:r>
            <a:r>
              <a:rPr lang="es-CL" dirty="0"/>
              <a:t> zoom y presencial</a:t>
            </a:r>
          </a:p>
          <a:p>
            <a:pPr algn="just"/>
            <a:r>
              <a:rPr lang="es-CL" dirty="0"/>
              <a:t>67 atenciones de psicólogo: anamnesis, terapias, informes según requerimiento, atenciones y tratamiento clínico. </a:t>
            </a:r>
          </a:p>
          <a:p>
            <a:pPr algn="just"/>
            <a:r>
              <a:rPr lang="es-CL" dirty="0"/>
              <a:t>3 atenciones doctora Cerda. (neuróloga) por Decreto N° 170 y control medicamentoso</a:t>
            </a:r>
          </a:p>
          <a:p>
            <a:pPr marL="64008" indent="0" algn="just">
              <a:buNone/>
            </a:pPr>
            <a:endParaRPr lang="es-CL" dirty="0"/>
          </a:p>
        </p:txBody>
      </p:sp>
    </p:spTree>
    <p:extLst>
      <p:ext uri="{BB962C8B-B14F-4D97-AF65-F5344CB8AC3E}">
        <p14:creationId xmlns:p14="http://schemas.microsoft.com/office/powerpoint/2010/main" val="259936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Trabajo con  la familia</a:t>
            </a:r>
          </a:p>
        </p:txBody>
      </p:sp>
      <p:sp>
        <p:nvSpPr>
          <p:cNvPr id="3" name="2 Marcador de contenido"/>
          <p:cNvSpPr>
            <a:spLocks noGrp="1"/>
          </p:cNvSpPr>
          <p:nvPr>
            <p:ph idx="1"/>
          </p:nvPr>
        </p:nvSpPr>
        <p:spPr/>
        <p:txBody>
          <a:bodyPr>
            <a:normAutofit/>
          </a:bodyPr>
          <a:lstStyle/>
          <a:p>
            <a:pPr algn="just"/>
            <a:r>
              <a:rPr lang="es-CL" dirty="0"/>
              <a:t>Se realizan así elaboración de informes psicológicos, anamnesis, orientación, contención y tratamiento emocional. </a:t>
            </a:r>
          </a:p>
          <a:p>
            <a:pPr marL="0" indent="0" algn="just">
              <a:buNone/>
            </a:pPr>
            <a:endParaRPr lang="es-CL" dirty="0"/>
          </a:p>
          <a:p>
            <a:pPr algn="just"/>
            <a:r>
              <a:rPr lang="es-CL" dirty="0"/>
              <a:t>Se realizan así elaboración de informes  de asistencia social para obtención de credenciales de discapacidad, trámites legales, médicos y otros. </a:t>
            </a:r>
          </a:p>
          <a:p>
            <a:pPr algn="just"/>
            <a:endParaRPr lang="es-CL" dirty="0"/>
          </a:p>
          <a:p>
            <a:pPr algn="just"/>
            <a:endParaRPr lang="es-CL" dirty="0"/>
          </a:p>
        </p:txBody>
      </p:sp>
    </p:spTree>
    <p:extLst>
      <p:ext uri="{BB962C8B-B14F-4D97-AF65-F5344CB8AC3E}">
        <p14:creationId xmlns:p14="http://schemas.microsoft.com/office/powerpoint/2010/main" val="1462976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a:t>Talleres para madres, padres y apoderados </a:t>
            </a:r>
          </a:p>
        </p:txBody>
      </p:sp>
      <p:sp>
        <p:nvSpPr>
          <p:cNvPr id="3" name="2 Marcador de contenido"/>
          <p:cNvSpPr>
            <a:spLocks noGrp="1"/>
          </p:cNvSpPr>
          <p:nvPr>
            <p:ph idx="1"/>
          </p:nvPr>
        </p:nvSpPr>
        <p:spPr/>
        <p:txBody>
          <a:bodyPr>
            <a:normAutofit/>
          </a:bodyPr>
          <a:lstStyle/>
          <a:p>
            <a:pPr>
              <a:buFont typeface="Wingdings" pitchFamily="2" charset="2"/>
              <a:buChar char="§"/>
            </a:pPr>
            <a:r>
              <a:rPr lang="es-CL" dirty="0"/>
              <a:t>Fonoaudiología: </a:t>
            </a:r>
          </a:p>
          <a:p>
            <a:pPr marL="64008" indent="0" algn="just">
              <a:buNone/>
            </a:pPr>
            <a:r>
              <a:rPr lang="es-CL" dirty="0"/>
              <a:t>Taller Sistema de comunicación aumentativo alternativa; PEC´S. 24 de abril apoderados nuevos, asistencia 50% de los apoderados citados. </a:t>
            </a:r>
          </a:p>
          <a:p>
            <a:pPr algn="just">
              <a:buFont typeface="Wingdings" pitchFamily="2" charset="2"/>
              <a:buChar char="§"/>
            </a:pPr>
            <a:r>
              <a:rPr lang="es-CL" dirty="0"/>
              <a:t>Terapia ocupacional:</a:t>
            </a:r>
          </a:p>
          <a:p>
            <a:pPr marL="64008" indent="0" algn="just">
              <a:buNone/>
            </a:pPr>
            <a:r>
              <a:rPr lang="es-CL" dirty="0"/>
              <a:t>Taller estimulación e integración sensorial; 08 de mayo apoderados nuevos, asistencia 33, 3% de los apoderados citados. </a:t>
            </a:r>
          </a:p>
          <a:p>
            <a:pPr algn="just">
              <a:buFont typeface="Wingdings" pitchFamily="2" charset="2"/>
              <a:buChar char="§"/>
            </a:pPr>
            <a:endParaRPr lang="es-CL" dirty="0"/>
          </a:p>
          <a:p>
            <a:pPr marL="64008" indent="0">
              <a:buNone/>
            </a:pPr>
            <a:endParaRPr lang="es-CL" dirty="0"/>
          </a:p>
        </p:txBody>
      </p:sp>
    </p:spTree>
    <p:extLst>
      <p:ext uri="{BB962C8B-B14F-4D97-AF65-F5344CB8AC3E}">
        <p14:creationId xmlns:p14="http://schemas.microsoft.com/office/powerpoint/2010/main" val="48073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just"/>
            <a:r>
              <a:rPr lang="es-CL" dirty="0"/>
              <a:t>Entrevistas con docentes directivos y profesoras de aula </a:t>
            </a:r>
          </a:p>
        </p:txBody>
      </p:sp>
      <p:sp>
        <p:nvSpPr>
          <p:cNvPr id="3" name="2 Marcador de contenido"/>
          <p:cNvSpPr>
            <a:spLocks noGrp="1"/>
          </p:cNvSpPr>
          <p:nvPr>
            <p:ph idx="1"/>
          </p:nvPr>
        </p:nvSpPr>
        <p:spPr/>
        <p:txBody>
          <a:bodyPr/>
          <a:lstStyle/>
          <a:p>
            <a:pPr algn="just"/>
            <a:r>
              <a:rPr lang="es-CL" dirty="0"/>
              <a:t>Se realiza apoyo a nivel individual sobre</a:t>
            </a:r>
          </a:p>
          <a:p>
            <a:pPr algn="just">
              <a:buFont typeface="Wingdings" pitchFamily="2" charset="2"/>
              <a:buChar char="ü"/>
            </a:pPr>
            <a:r>
              <a:rPr lang="es-CL" dirty="0"/>
              <a:t>Contención emocional</a:t>
            </a:r>
          </a:p>
          <a:p>
            <a:pPr algn="just">
              <a:buFont typeface="Wingdings" pitchFamily="2" charset="2"/>
              <a:buChar char="ü"/>
            </a:pPr>
            <a:r>
              <a:rPr lang="es-CL" dirty="0"/>
              <a:t>Manejo conductual para aquellos estudiantes con dificultades de adaptación y comunicacional </a:t>
            </a:r>
          </a:p>
          <a:p>
            <a:pPr algn="just">
              <a:buFont typeface="Wingdings" pitchFamily="2" charset="2"/>
              <a:buChar char="ü"/>
            </a:pPr>
            <a:r>
              <a:rPr lang="es-CL" dirty="0"/>
              <a:t>Aspectos teóricos y prácticos para el tratamiento de TEA</a:t>
            </a:r>
          </a:p>
          <a:p>
            <a:pPr algn="just">
              <a:buFont typeface="Wingdings" pitchFamily="2" charset="2"/>
              <a:buChar char="ü"/>
            </a:pPr>
            <a:r>
              <a:rPr lang="es-CL" dirty="0"/>
              <a:t>Metodologías específicas</a:t>
            </a:r>
          </a:p>
        </p:txBody>
      </p:sp>
    </p:spTree>
    <p:extLst>
      <p:ext uri="{BB962C8B-B14F-4D97-AF65-F5344CB8AC3E}">
        <p14:creationId xmlns:p14="http://schemas.microsoft.com/office/powerpoint/2010/main" val="1355132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Estructura cursos año 2023</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12908058"/>
              </p:ext>
            </p:extLst>
          </p:nvPr>
        </p:nvGraphicFramePr>
        <p:xfrm>
          <a:off x="919122" y="1844824"/>
          <a:ext cx="6965245" cy="4677938"/>
        </p:xfrm>
        <a:graphic>
          <a:graphicData uri="http://schemas.openxmlformats.org/drawingml/2006/table">
            <a:tbl>
              <a:tblPr firstRow="1" firstCol="1" bandRow="1">
                <a:tableStyleId>{5C22544A-7EE6-4342-B048-85BDC9FD1C3A}</a:tableStyleId>
              </a:tblPr>
              <a:tblGrid>
                <a:gridCol w="3377088">
                  <a:extLst>
                    <a:ext uri="{9D8B030D-6E8A-4147-A177-3AD203B41FA5}">
                      <a16:colId xmlns:a16="http://schemas.microsoft.com/office/drawing/2014/main" val="20000"/>
                    </a:ext>
                  </a:extLst>
                </a:gridCol>
                <a:gridCol w="3588157">
                  <a:extLst>
                    <a:ext uri="{9D8B030D-6E8A-4147-A177-3AD203B41FA5}">
                      <a16:colId xmlns:a16="http://schemas.microsoft.com/office/drawing/2014/main" val="20001"/>
                    </a:ext>
                  </a:extLst>
                </a:gridCol>
              </a:tblGrid>
              <a:tr h="467768">
                <a:tc>
                  <a:txBody>
                    <a:bodyPr/>
                    <a:lstStyle/>
                    <a:p>
                      <a:pPr algn="ctr">
                        <a:lnSpc>
                          <a:spcPct val="115000"/>
                        </a:lnSpc>
                        <a:spcAft>
                          <a:spcPts val="0"/>
                        </a:spcAft>
                      </a:pPr>
                      <a:r>
                        <a:rPr lang="es-CL" sz="1400" b="1" dirty="0">
                          <a:solidFill>
                            <a:schemeClr val="tx1"/>
                          </a:solidFill>
                          <a:effectLst/>
                        </a:rPr>
                        <a:t>Jornada Mañana: </a:t>
                      </a:r>
                      <a:endParaRPr lang="es-CL" sz="1400" b="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CL" sz="1400" b="1" dirty="0">
                          <a:solidFill>
                            <a:schemeClr val="tx1"/>
                          </a:solidFill>
                          <a:effectLst/>
                        </a:rPr>
                        <a:t>Jornada Tarde:</a:t>
                      </a:r>
                    </a:p>
                    <a:p>
                      <a:pPr algn="ctr">
                        <a:lnSpc>
                          <a:spcPct val="115000"/>
                        </a:lnSpc>
                        <a:spcAft>
                          <a:spcPts val="0"/>
                        </a:spcAft>
                      </a:pPr>
                      <a:r>
                        <a:rPr lang="es-CL" sz="1400" b="1" dirty="0">
                          <a:solidFill>
                            <a:schemeClr val="tx1"/>
                          </a:solidFill>
                          <a:effectLst/>
                        </a:rPr>
                        <a:t> </a:t>
                      </a:r>
                      <a:endParaRPr lang="es-CL" sz="14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63753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rPr>
                        <a:t>NT1 A</a:t>
                      </a:r>
                    </a:p>
                    <a:p>
                      <a:pPr marL="0" marR="0" indent="0" algn="ctr" defTabSz="914400" rtl="0" eaLnBrk="1" fontAlgn="auto" latinLnBrk="0" hangingPunct="1">
                        <a:lnSpc>
                          <a:spcPct val="115000"/>
                        </a:lnSpc>
                        <a:spcBef>
                          <a:spcPts val="0"/>
                        </a:spcBef>
                        <a:spcAft>
                          <a:spcPts val="0"/>
                        </a:spcAft>
                        <a:buClrTx/>
                        <a:buSzTx/>
                        <a:buFontTx/>
                        <a:buNone/>
                        <a:tabLst/>
                        <a:defRPr/>
                      </a:pPr>
                      <a:r>
                        <a:rPr lang="es-CL" sz="1400" b="1" dirty="0">
                          <a:solidFill>
                            <a:schemeClr val="tx1"/>
                          </a:solidFill>
                          <a:effectLst/>
                        </a:rPr>
                        <a:t>NT 2 A</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rPr>
                        <a:t>NT 2 C</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rPr>
                        <a:t>NT 2 E</a:t>
                      </a:r>
                    </a:p>
                    <a:p>
                      <a:pPr marL="0" marR="0" indent="0" algn="ctr" defTabSz="914400" rtl="0" eaLnBrk="1" fontAlgn="auto" latinLnBrk="0" hangingPunct="1">
                        <a:lnSpc>
                          <a:spcPct val="115000"/>
                        </a:lnSpc>
                        <a:spcBef>
                          <a:spcPts val="0"/>
                        </a:spcBef>
                        <a:spcAft>
                          <a:spcPts val="0"/>
                        </a:spcAft>
                        <a:buClrTx/>
                        <a:buSzTx/>
                        <a:buFontTx/>
                        <a:buNone/>
                        <a:tabLst/>
                        <a:defRPr/>
                      </a:pPr>
                      <a:endParaRPr lang="es-CL" sz="1400" b="1" dirty="0">
                        <a:solidFill>
                          <a:schemeClr val="tx1"/>
                        </a:solidFill>
                        <a:effectLst/>
                      </a:endParaRPr>
                    </a:p>
                    <a:p>
                      <a:pPr algn="ctr">
                        <a:lnSpc>
                          <a:spcPct val="115000"/>
                        </a:lnSpc>
                        <a:spcAft>
                          <a:spcPts val="0"/>
                        </a:spcAft>
                      </a:pPr>
                      <a:r>
                        <a:rPr lang="es-CL" sz="1400" b="1" dirty="0">
                          <a:solidFill>
                            <a:schemeClr val="tx1"/>
                          </a:solidFill>
                          <a:effectLst/>
                        </a:rPr>
                        <a:t> 2 BASICO B</a:t>
                      </a:r>
                    </a:p>
                    <a:p>
                      <a:pPr algn="ctr">
                        <a:lnSpc>
                          <a:spcPct val="115000"/>
                        </a:lnSpc>
                        <a:spcAft>
                          <a:spcPts val="0"/>
                        </a:spcAft>
                      </a:pPr>
                      <a:r>
                        <a:rPr lang="es-CL" sz="1400" b="1" dirty="0">
                          <a:solidFill>
                            <a:schemeClr val="tx1"/>
                          </a:solidFill>
                          <a:effectLst/>
                        </a:rPr>
                        <a:t>3 BASICO A</a:t>
                      </a:r>
                    </a:p>
                    <a:p>
                      <a:pPr algn="ctr">
                        <a:lnSpc>
                          <a:spcPct val="115000"/>
                        </a:lnSpc>
                        <a:spcAft>
                          <a:spcPts val="0"/>
                        </a:spcAft>
                      </a:pPr>
                      <a:r>
                        <a:rPr lang="es-CL" sz="1400" b="1" dirty="0">
                          <a:solidFill>
                            <a:schemeClr val="tx1"/>
                          </a:solidFill>
                          <a:effectLst/>
                        </a:rPr>
                        <a:t>4 BASICO A</a:t>
                      </a:r>
                    </a:p>
                    <a:p>
                      <a:pPr algn="ctr">
                        <a:lnSpc>
                          <a:spcPct val="115000"/>
                        </a:lnSpc>
                        <a:spcAft>
                          <a:spcPts val="0"/>
                        </a:spcAft>
                      </a:pPr>
                      <a:r>
                        <a:rPr lang="es-CL" sz="1400" b="1" dirty="0">
                          <a:solidFill>
                            <a:schemeClr val="tx1"/>
                          </a:solidFill>
                          <a:effectLst/>
                        </a:rPr>
                        <a:t>6 BASICO A</a:t>
                      </a:r>
                    </a:p>
                    <a:p>
                      <a:pPr algn="ctr">
                        <a:lnSpc>
                          <a:spcPct val="115000"/>
                        </a:lnSpc>
                        <a:spcAft>
                          <a:spcPts val="0"/>
                        </a:spcAft>
                      </a:pPr>
                      <a:r>
                        <a:rPr lang="es-CL" sz="1400" b="1" dirty="0">
                          <a:solidFill>
                            <a:schemeClr val="tx1"/>
                          </a:solidFill>
                          <a:effectLst/>
                        </a:rPr>
                        <a:t>8 BASICO A</a:t>
                      </a:r>
                    </a:p>
                  </a:txBody>
                  <a:tcPr marL="68580" marR="68580" marT="0" marB="0"/>
                </a:tc>
                <a:tc>
                  <a:txBody>
                    <a:bodyPr/>
                    <a:lstStyle/>
                    <a:p>
                      <a:pPr algn="ctr">
                        <a:lnSpc>
                          <a:spcPct val="115000"/>
                        </a:lnSpc>
                        <a:spcAft>
                          <a:spcPts val="0"/>
                        </a:spcAft>
                      </a:pPr>
                      <a:r>
                        <a:rPr lang="en-US" sz="1400" b="1" dirty="0">
                          <a:solidFill>
                            <a:schemeClr val="tx1"/>
                          </a:solidFill>
                          <a:effectLst/>
                        </a:rPr>
                        <a:t>NT 1 B</a:t>
                      </a:r>
                    </a:p>
                    <a:p>
                      <a:pPr algn="ctr">
                        <a:lnSpc>
                          <a:spcPct val="115000"/>
                        </a:lnSpc>
                        <a:spcAft>
                          <a:spcPts val="0"/>
                        </a:spcAft>
                      </a:pPr>
                      <a:r>
                        <a:rPr lang="en-US" sz="1400" b="1" dirty="0">
                          <a:solidFill>
                            <a:schemeClr val="tx1"/>
                          </a:solidFill>
                          <a:effectLst/>
                        </a:rPr>
                        <a:t>NT 2 B</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rPr>
                        <a:t>NT 2 D</a:t>
                      </a:r>
                    </a:p>
                    <a:p>
                      <a:pPr marL="0" marR="0" indent="0" algn="ctr" defTabSz="914400" rtl="0" eaLnBrk="1" fontAlgn="auto" latinLnBrk="0" hangingPunct="1">
                        <a:lnSpc>
                          <a:spcPct val="115000"/>
                        </a:lnSpc>
                        <a:spcBef>
                          <a:spcPts val="0"/>
                        </a:spcBef>
                        <a:spcAft>
                          <a:spcPts val="0"/>
                        </a:spcAft>
                        <a:buClrTx/>
                        <a:buSzTx/>
                        <a:buFontTx/>
                        <a:buNone/>
                        <a:tabLst/>
                        <a:defRPr/>
                      </a:pPr>
                      <a:endParaRPr lang="es-CL" sz="1400" b="1" dirty="0">
                        <a:solidFill>
                          <a:schemeClr val="tx1"/>
                        </a:solidFill>
                        <a:effectLst/>
                      </a:endParaRPr>
                    </a:p>
                    <a:p>
                      <a:pPr marL="0" marR="0" indent="0" algn="ctr" defTabSz="914400" rtl="0" eaLnBrk="1" fontAlgn="auto" latinLnBrk="0" hangingPunct="1">
                        <a:lnSpc>
                          <a:spcPct val="115000"/>
                        </a:lnSpc>
                        <a:spcBef>
                          <a:spcPts val="0"/>
                        </a:spcBef>
                        <a:spcAft>
                          <a:spcPts val="0"/>
                        </a:spcAft>
                        <a:buClrTx/>
                        <a:buSzTx/>
                        <a:buFontTx/>
                        <a:buNone/>
                        <a:tabLst/>
                        <a:defRPr/>
                      </a:pPr>
                      <a:r>
                        <a:rPr lang="es-CL" sz="1400" b="1" dirty="0">
                          <a:solidFill>
                            <a:schemeClr val="tx1"/>
                          </a:solidFill>
                          <a:effectLst/>
                        </a:rPr>
                        <a:t>1 BÁSICO A</a:t>
                      </a:r>
                    </a:p>
                    <a:p>
                      <a:pPr marL="0" marR="0" lvl="0" indent="0" algn="ctr" defTabSz="914400" rtl="0" eaLnBrk="1" fontAlgn="auto" latinLnBrk="0" hangingPunct="1">
                        <a:lnSpc>
                          <a:spcPct val="115000"/>
                        </a:lnSpc>
                        <a:spcBef>
                          <a:spcPts val="0"/>
                        </a:spcBef>
                        <a:spcAft>
                          <a:spcPts val="0"/>
                        </a:spcAft>
                        <a:buClrTx/>
                        <a:buSzTx/>
                        <a:buFontTx/>
                        <a:buNone/>
                        <a:tabLst/>
                        <a:defRPr/>
                      </a:pPr>
                      <a:r>
                        <a:rPr lang="es-CL" sz="1400" b="1" dirty="0">
                          <a:solidFill>
                            <a:schemeClr val="tx1"/>
                          </a:solidFill>
                          <a:effectLst/>
                        </a:rPr>
                        <a:t>1 BÁSICO B</a:t>
                      </a:r>
                    </a:p>
                    <a:p>
                      <a:pPr marL="0" marR="0" indent="0" algn="ctr" defTabSz="914400" rtl="0" eaLnBrk="1" fontAlgn="auto" latinLnBrk="0" hangingPunct="1">
                        <a:lnSpc>
                          <a:spcPct val="115000"/>
                        </a:lnSpc>
                        <a:spcBef>
                          <a:spcPts val="0"/>
                        </a:spcBef>
                        <a:spcAft>
                          <a:spcPts val="0"/>
                        </a:spcAft>
                        <a:buClrTx/>
                        <a:buSzTx/>
                        <a:buFontTx/>
                        <a:buNone/>
                        <a:tabLst/>
                        <a:defRPr/>
                      </a:pPr>
                      <a:r>
                        <a:rPr lang="es-CL" sz="1400" b="1" dirty="0">
                          <a:solidFill>
                            <a:schemeClr val="tx1"/>
                          </a:solidFill>
                          <a:effectLst/>
                        </a:rPr>
                        <a:t>2 BASICO A</a:t>
                      </a:r>
                    </a:p>
                    <a:p>
                      <a:pPr algn="ctr">
                        <a:lnSpc>
                          <a:spcPct val="115000"/>
                        </a:lnSpc>
                        <a:spcAft>
                          <a:spcPts val="0"/>
                        </a:spcAft>
                      </a:pPr>
                      <a:r>
                        <a:rPr lang="es-CL" sz="1400" b="1" dirty="0">
                          <a:solidFill>
                            <a:schemeClr val="tx1"/>
                          </a:solidFill>
                          <a:effectLst/>
                        </a:rPr>
                        <a:t>3 BASICO B</a:t>
                      </a:r>
                    </a:p>
                    <a:p>
                      <a:pPr algn="ctr">
                        <a:lnSpc>
                          <a:spcPct val="115000"/>
                        </a:lnSpc>
                        <a:spcAft>
                          <a:spcPts val="0"/>
                        </a:spcAft>
                      </a:pPr>
                      <a:r>
                        <a:rPr lang="es-CL" sz="1400" b="1" dirty="0">
                          <a:solidFill>
                            <a:schemeClr val="tx1"/>
                          </a:solidFill>
                          <a:effectLst/>
                        </a:rPr>
                        <a:t>6 BASICO B</a:t>
                      </a:r>
                    </a:p>
                    <a:p>
                      <a:pPr algn="ctr">
                        <a:lnSpc>
                          <a:spcPct val="115000"/>
                        </a:lnSpc>
                        <a:spcAft>
                          <a:spcPts val="0"/>
                        </a:spcAft>
                      </a:pPr>
                      <a:r>
                        <a:rPr lang="es-CL" sz="1400" b="1" dirty="0">
                          <a:solidFill>
                            <a:schemeClr val="tx1"/>
                          </a:solidFill>
                          <a:effectLst/>
                        </a:rPr>
                        <a:t>7 BASICO A</a:t>
                      </a:r>
                    </a:p>
                    <a:p>
                      <a:pPr algn="ctr">
                        <a:lnSpc>
                          <a:spcPct val="115000"/>
                        </a:lnSpc>
                        <a:spcAft>
                          <a:spcPts val="0"/>
                        </a:spcAft>
                      </a:pPr>
                      <a:endParaRPr lang="es-CL" sz="1400" b="1" dirty="0">
                        <a:solidFill>
                          <a:schemeClr val="tx1"/>
                        </a:solidFill>
                        <a:effectLst/>
                      </a:endParaRPr>
                    </a:p>
                  </a:txBody>
                  <a:tcPr marL="68580" marR="68580" marT="0" marB="0"/>
                </a:tc>
                <a:extLst>
                  <a:ext uri="{0D108BD9-81ED-4DB2-BD59-A6C34878D82A}">
                    <a16:rowId xmlns:a16="http://schemas.microsoft.com/office/drawing/2014/main" val="10001"/>
                  </a:ext>
                </a:extLst>
              </a:tr>
              <a:tr h="1524337">
                <a:tc>
                  <a:txBody>
                    <a:bodyPr/>
                    <a:lstStyle/>
                    <a:p>
                      <a:pPr algn="ctr">
                        <a:lnSpc>
                          <a:spcPct val="115000"/>
                        </a:lnSpc>
                        <a:spcAft>
                          <a:spcPts val="0"/>
                        </a:spcAft>
                      </a:pPr>
                      <a:r>
                        <a:rPr lang="es-CL" sz="1400" b="1" dirty="0">
                          <a:solidFill>
                            <a:schemeClr val="tx1"/>
                          </a:solidFill>
                          <a:effectLst/>
                        </a:rPr>
                        <a:t>Horarios</a:t>
                      </a:r>
                    </a:p>
                    <a:p>
                      <a:pPr algn="ctr">
                        <a:lnSpc>
                          <a:spcPct val="115000"/>
                        </a:lnSpc>
                        <a:spcAft>
                          <a:spcPts val="0"/>
                        </a:spcAft>
                      </a:pPr>
                      <a:r>
                        <a:rPr lang="es-CL" sz="1400" b="1" dirty="0">
                          <a:solidFill>
                            <a:schemeClr val="tx1"/>
                          </a:solidFill>
                          <a:effectLst/>
                        </a:rPr>
                        <a:t>Párvulos:</a:t>
                      </a:r>
                    </a:p>
                    <a:p>
                      <a:pPr algn="ctr">
                        <a:lnSpc>
                          <a:spcPct val="115000"/>
                        </a:lnSpc>
                        <a:spcAft>
                          <a:spcPts val="0"/>
                        </a:spcAft>
                      </a:pPr>
                      <a:r>
                        <a:rPr lang="es-CL" sz="1400" b="1" dirty="0">
                          <a:solidFill>
                            <a:schemeClr val="tx1"/>
                          </a:solidFill>
                          <a:effectLst/>
                        </a:rPr>
                        <a:t>8:30-12:45 </a:t>
                      </a:r>
                      <a:r>
                        <a:rPr lang="es-CL" sz="1400" b="1" dirty="0" err="1">
                          <a:solidFill>
                            <a:schemeClr val="tx1"/>
                          </a:solidFill>
                          <a:effectLst/>
                        </a:rPr>
                        <a:t>hrs</a:t>
                      </a:r>
                      <a:endParaRPr lang="es-CL" sz="1400" b="1" dirty="0">
                        <a:solidFill>
                          <a:schemeClr val="tx1"/>
                        </a:solidFill>
                        <a:effectLst/>
                      </a:endParaRPr>
                    </a:p>
                    <a:p>
                      <a:pPr algn="ctr">
                        <a:lnSpc>
                          <a:spcPct val="115000"/>
                        </a:lnSpc>
                        <a:spcAft>
                          <a:spcPts val="0"/>
                        </a:spcAft>
                      </a:pPr>
                      <a:r>
                        <a:rPr lang="es-CL" sz="1400" b="1" dirty="0">
                          <a:solidFill>
                            <a:schemeClr val="tx1"/>
                          </a:solidFill>
                          <a:effectLst/>
                        </a:rPr>
                        <a:t>Básicos:</a:t>
                      </a:r>
                    </a:p>
                    <a:p>
                      <a:pPr algn="ctr">
                        <a:lnSpc>
                          <a:spcPct val="115000"/>
                        </a:lnSpc>
                        <a:spcAft>
                          <a:spcPts val="0"/>
                        </a:spcAft>
                      </a:pPr>
                      <a:r>
                        <a:rPr lang="es-CL" sz="1400" b="1" dirty="0">
                          <a:solidFill>
                            <a:schemeClr val="tx1"/>
                          </a:solidFill>
                          <a:effectLst/>
                        </a:rPr>
                        <a:t>8:30-13:00 </a:t>
                      </a:r>
                      <a:r>
                        <a:rPr lang="es-CL" sz="1400" b="1" dirty="0" err="1">
                          <a:solidFill>
                            <a:schemeClr val="tx1"/>
                          </a:solidFill>
                          <a:effectLst/>
                        </a:rPr>
                        <a:t>hrs</a:t>
                      </a:r>
                      <a:endParaRPr lang="es-CL" sz="1400" b="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CL" sz="1400" b="1" dirty="0">
                          <a:solidFill>
                            <a:schemeClr val="tx1"/>
                          </a:solidFill>
                          <a:effectLst/>
                        </a:rPr>
                        <a:t>Horarios</a:t>
                      </a:r>
                    </a:p>
                    <a:p>
                      <a:pPr algn="ctr">
                        <a:lnSpc>
                          <a:spcPct val="115000"/>
                        </a:lnSpc>
                        <a:spcAft>
                          <a:spcPts val="0"/>
                        </a:spcAft>
                      </a:pPr>
                      <a:r>
                        <a:rPr lang="es-CL" sz="1400" b="1" dirty="0">
                          <a:solidFill>
                            <a:schemeClr val="tx1"/>
                          </a:solidFill>
                          <a:effectLst/>
                        </a:rPr>
                        <a:t>Párvulos:</a:t>
                      </a:r>
                    </a:p>
                    <a:p>
                      <a:pPr algn="ctr">
                        <a:lnSpc>
                          <a:spcPct val="115000"/>
                        </a:lnSpc>
                        <a:spcAft>
                          <a:spcPts val="0"/>
                        </a:spcAft>
                      </a:pPr>
                      <a:r>
                        <a:rPr lang="es-CL" sz="1400" b="1" dirty="0">
                          <a:solidFill>
                            <a:schemeClr val="tx1"/>
                          </a:solidFill>
                          <a:effectLst/>
                        </a:rPr>
                        <a:t>14:00-18:00 </a:t>
                      </a:r>
                      <a:r>
                        <a:rPr lang="es-CL" sz="1400" b="1" dirty="0" err="1">
                          <a:solidFill>
                            <a:schemeClr val="tx1"/>
                          </a:solidFill>
                          <a:effectLst/>
                        </a:rPr>
                        <a:t>hrs</a:t>
                      </a:r>
                      <a:endParaRPr lang="es-CL" sz="1400" b="1" dirty="0">
                        <a:solidFill>
                          <a:schemeClr val="tx1"/>
                        </a:solidFill>
                        <a:effectLst/>
                      </a:endParaRPr>
                    </a:p>
                    <a:p>
                      <a:pPr algn="ctr">
                        <a:lnSpc>
                          <a:spcPct val="115000"/>
                        </a:lnSpc>
                        <a:spcAft>
                          <a:spcPts val="0"/>
                        </a:spcAft>
                      </a:pPr>
                      <a:r>
                        <a:rPr lang="es-CL" sz="1400" b="1" dirty="0">
                          <a:solidFill>
                            <a:schemeClr val="tx1"/>
                          </a:solidFill>
                          <a:effectLst/>
                        </a:rPr>
                        <a:t>Básicos:</a:t>
                      </a:r>
                    </a:p>
                    <a:p>
                      <a:pPr algn="ctr">
                        <a:lnSpc>
                          <a:spcPct val="115000"/>
                        </a:lnSpc>
                        <a:spcAft>
                          <a:spcPts val="0"/>
                        </a:spcAft>
                      </a:pPr>
                      <a:r>
                        <a:rPr lang="es-CL" sz="1400" b="1" dirty="0">
                          <a:solidFill>
                            <a:schemeClr val="tx1"/>
                          </a:solidFill>
                          <a:effectLst/>
                        </a:rPr>
                        <a:t>14:00-18:00 </a:t>
                      </a:r>
                      <a:r>
                        <a:rPr lang="es-CL" sz="1400" b="1" dirty="0" err="1">
                          <a:solidFill>
                            <a:schemeClr val="tx1"/>
                          </a:solidFill>
                          <a:effectLst/>
                        </a:rPr>
                        <a:t>hrs</a:t>
                      </a:r>
                      <a:endParaRPr lang="es-CL" sz="1400" b="1" dirty="0">
                        <a:solidFill>
                          <a:schemeClr val="tx1"/>
                        </a:solidFill>
                        <a:effectLst/>
                      </a:endParaRPr>
                    </a:p>
                    <a:p>
                      <a:pPr algn="ctr">
                        <a:lnSpc>
                          <a:spcPct val="115000"/>
                        </a:lnSpc>
                        <a:spcAft>
                          <a:spcPts val="0"/>
                        </a:spcAft>
                      </a:pPr>
                      <a:r>
                        <a:rPr lang="es-CL" sz="1400" b="1" dirty="0">
                          <a:solidFill>
                            <a:schemeClr val="tx1"/>
                          </a:solidFill>
                          <a:effectLst/>
                        </a:rPr>
                        <a:t> </a:t>
                      </a:r>
                      <a:endParaRPr lang="es-CL" sz="14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9743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just"/>
            <a:r>
              <a:rPr lang="es-CL" sz="3200" dirty="0"/>
              <a:t>Porcentajes de logros estudiantes según metodologías</a:t>
            </a:r>
          </a:p>
        </p:txBody>
      </p:sp>
      <p:sp>
        <p:nvSpPr>
          <p:cNvPr id="3" name="2 Marcador de contenido"/>
          <p:cNvSpPr>
            <a:spLocks noGrp="1"/>
          </p:cNvSpPr>
          <p:nvPr>
            <p:ph idx="1"/>
          </p:nvPr>
        </p:nvSpPr>
        <p:spPr/>
        <p:txBody>
          <a:bodyPr/>
          <a:lstStyle/>
          <a:p>
            <a:pPr marL="64008" indent="0">
              <a:buNone/>
            </a:pPr>
            <a:r>
              <a:rPr lang="es-CL" dirty="0"/>
              <a:t>Niveles de transición</a:t>
            </a:r>
          </a:p>
          <a:p>
            <a:pPr marL="64008" indent="0">
              <a:buNone/>
            </a:pPr>
            <a:endParaRPr lang="es-CL" dirty="0"/>
          </a:p>
        </p:txBody>
      </p:sp>
      <p:graphicFrame>
        <p:nvGraphicFramePr>
          <p:cNvPr id="4" name="3 Tabla"/>
          <p:cNvGraphicFramePr>
            <a:graphicFrameLocks noGrp="1"/>
          </p:cNvGraphicFramePr>
          <p:nvPr>
            <p:extLst>
              <p:ext uri="{D42A27DB-BD31-4B8C-83A1-F6EECF244321}">
                <p14:modId xmlns:p14="http://schemas.microsoft.com/office/powerpoint/2010/main" val="4116764170"/>
              </p:ext>
            </p:extLst>
          </p:nvPr>
        </p:nvGraphicFramePr>
        <p:xfrm>
          <a:off x="971600" y="2852936"/>
          <a:ext cx="7200796" cy="2256408"/>
        </p:xfrm>
        <a:graphic>
          <a:graphicData uri="http://schemas.openxmlformats.org/drawingml/2006/table">
            <a:tbl>
              <a:tblPr firstRow="1" bandRow="1">
                <a:tableStyleId>{5C22544A-7EE6-4342-B048-85BDC9FD1C3A}</a:tableStyleId>
              </a:tblPr>
              <a:tblGrid>
                <a:gridCol w="1290709">
                  <a:extLst>
                    <a:ext uri="{9D8B030D-6E8A-4147-A177-3AD203B41FA5}">
                      <a16:colId xmlns:a16="http://schemas.microsoft.com/office/drawing/2014/main" val="20000"/>
                    </a:ext>
                  </a:extLst>
                </a:gridCol>
                <a:gridCol w="1154845">
                  <a:extLst>
                    <a:ext uri="{9D8B030D-6E8A-4147-A177-3AD203B41FA5}">
                      <a16:colId xmlns:a16="http://schemas.microsoft.com/office/drawing/2014/main" val="20001"/>
                    </a:ext>
                  </a:extLst>
                </a:gridCol>
                <a:gridCol w="1290709">
                  <a:extLst>
                    <a:ext uri="{9D8B030D-6E8A-4147-A177-3AD203B41FA5}">
                      <a16:colId xmlns:a16="http://schemas.microsoft.com/office/drawing/2014/main" val="20002"/>
                    </a:ext>
                  </a:extLst>
                </a:gridCol>
                <a:gridCol w="1222777">
                  <a:extLst>
                    <a:ext uri="{9D8B030D-6E8A-4147-A177-3AD203B41FA5}">
                      <a16:colId xmlns:a16="http://schemas.microsoft.com/office/drawing/2014/main" val="20003"/>
                    </a:ext>
                  </a:extLst>
                </a:gridCol>
                <a:gridCol w="1086913">
                  <a:extLst>
                    <a:ext uri="{9D8B030D-6E8A-4147-A177-3AD203B41FA5}">
                      <a16:colId xmlns:a16="http://schemas.microsoft.com/office/drawing/2014/main" val="20004"/>
                    </a:ext>
                  </a:extLst>
                </a:gridCol>
                <a:gridCol w="1154843">
                  <a:extLst>
                    <a:ext uri="{9D8B030D-6E8A-4147-A177-3AD203B41FA5}">
                      <a16:colId xmlns:a16="http://schemas.microsoft.com/office/drawing/2014/main" val="20005"/>
                    </a:ext>
                  </a:extLst>
                </a:gridCol>
              </a:tblGrid>
              <a:tr h="472271">
                <a:tc>
                  <a:txBody>
                    <a:bodyPr/>
                    <a:lstStyle/>
                    <a:p>
                      <a:r>
                        <a:rPr lang="es-CL" sz="1200" dirty="0"/>
                        <a:t>Método  de  enseñanza</a:t>
                      </a:r>
                    </a:p>
                  </a:txBody>
                  <a:tcPr/>
                </a:tc>
                <a:tc>
                  <a:txBody>
                    <a:bodyPr/>
                    <a:lstStyle/>
                    <a:p>
                      <a:r>
                        <a:rPr lang="es-CL" dirty="0"/>
                        <a:t>Etapa 1</a:t>
                      </a:r>
                    </a:p>
                  </a:txBody>
                  <a:tcPr/>
                </a:tc>
                <a:tc>
                  <a:txBody>
                    <a:bodyPr/>
                    <a:lstStyle/>
                    <a:p>
                      <a:r>
                        <a:rPr lang="es-CL" dirty="0"/>
                        <a:t>Etapa</a:t>
                      </a:r>
                      <a:r>
                        <a:rPr lang="es-CL" baseline="0" dirty="0"/>
                        <a:t> 2</a:t>
                      </a:r>
                      <a:endParaRPr lang="es-CL" dirty="0"/>
                    </a:p>
                  </a:txBody>
                  <a:tcPr/>
                </a:tc>
                <a:tc>
                  <a:txBody>
                    <a:bodyPr/>
                    <a:lstStyle/>
                    <a:p>
                      <a:r>
                        <a:rPr lang="es-CL" dirty="0"/>
                        <a:t>Etapa 3</a:t>
                      </a:r>
                    </a:p>
                  </a:txBody>
                  <a:tcPr/>
                </a:tc>
                <a:tc>
                  <a:txBody>
                    <a:bodyPr/>
                    <a:lstStyle/>
                    <a:p>
                      <a:r>
                        <a:rPr lang="es-CL" dirty="0"/>
                        <a:t>Etapa 4</a:t>
                      </a:r>
                    </a:p>
                  </a:txBody>
                  <a:tcPr/>
                </a:tc>
                <a:tc>
                  <a:txBody>
                    <a:bodyPr/>
                    <a:lstStyle/>
                    <a:p>
                      <a:r>
                        <a:rPr lang="es-CL" dirty="0"/>
                        <a:t>Etapa 5 </a:t>
                      </a:r>
                    </a:p>
                  </a:txBody>
                  <a:tcPr/>
                </a:tc>
                <a:extLst>
                  <a:ext uri="{0D108BD9-81ED-4DB2-BD59-A6C34878D82A}">
                    <a16:rowId xmlns:a16="http://schemas.microsoft.com/office/drawing/2014/main" val="10000"/>
                  </a:ext>
                </a:extLst>
              </a:tr>
              <a:tr h="7871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100" dirty="0"/>
                        <a:t>Método </a:t>
                      </a:r>
                      <a:r>
                        <a:rPr lang="es-CL" sz="1100" dirty="0" err="1"/>
                        <a:t>lecto</a:t>
                      </a:r>
                      <a:r>
                        <a:rPr lang="es-CL" sz="1100" dirty="0"/>
                        <a:t>-escritura </a:t>
                      </a:r>
                      <a:r>
                        <a:rPr lang="es-CL" sz="1100" dirty="0" err="1"/>
                        <a:t>palabra+palabra</a:t>
                      </a:r>
                      <a:endParaRPr lang="es-CL" sz="1100" dirty="0"/>
                    </a:p>
                    <a:p>
                      <a:endParaRPr lang="es-CL" sz="1100" dirty="0"/>
                    </a:p>
                  </a:txBody>
                  <a:tcPr/>
                </a:tc>
                <a:tc>
                  <a:txBody>
                    <a:bodyPr/>
                    <a:lstStyle/>
                    <a:p>
                      <a:pPr algn="ctr"/>
                      <a:r>
                        <a:rPr lang="es-CL" sz="1200" dirty="0"/>
                        <a:t>67,3</a:t>
                      </a:r>
                    </a:p>
                  </a:txBody>
                  <a:tcPr/>
                </a:tc>
                <a:tc>
                  <a:txBody>
                    <a:bodyPr/>
                    <a:lstStyle/>
                    <a:p>
                      <a:pPr algn="ctr"/>
                      <a:r>
                        <a:rPr lang="es-CL" sz="1200" dirty="0"/>
                        <a:t>23,9</a:t>
                      </a:r>
                    </a:p>
                  </a:txBody>
                  <a:tcPr/>
                </a:tc>
                <a:tc>
                  <a:txBody>
                    <a:bodyPr/>
                    <a:lstStyle/>
                    <a:p>
                      <a:pPr algn="ctr"/>
                      <a:r>
                        <a:rPr lang="es-CL" sz="1200" dirty="0"/>
                        <a:t>6,5</a:t>
                      </a:r>
                    </a:p>
                  </a:txBody>
                  <a:tcPr/>
                </a:tc>
                <a:tc>
                  <a:txBody>
                    <a:bodyPr/>
                    <a:lstStyle/>
                    <a:p>
                      <a:pPr algn="ctr"/>
                      <a:r>
                        <a:rPr lang="es-CL" sz="1200" dirty="0"/>
                        <a:t>2,1</a:t>
                      </a:r>
                    </a:p>
                  </a:txBody>
                  <a:tcPr/>
                </a:tc>
                <a:tc>
                  <a:txBody>
                    <a:bodyPr/>
                    <a:lstStyle/>
                    <a:p>
                      <a:pPr algn="ctr"/>
                      <a:r>
                        <a:rPr lang="es-CL" sz="1200" dirty="0"/>
                        <a:t>--</a:t>
                      </a:r>
                    </a:p>
                  </a:txBody>
                  <a:tcPr/>
                </a:tc>
                <a:extLst>
                  <a:ext uri="{0D108BD9-81ED-4DB2-BD59-A6C34878D82A}">
                    <a16:rowId xmlns:a16="http://schemas.microsoft.com/office/drawing/2014/main" val="10001"/>
                  </a:ext>
                </a:extLst>
              </a:tr>
              <a:tr h="613953">
                <a:tc>
                  <a:txBody>
                    <a:bodyPr/>
                    <a:lstStyle/>
                    <a:p>
                      <a:r>
                        <a:rPr lang="es-CL" sz="1100" dirty="0"/>
                        <a:t>Método matemático Barata </a:t>
                      </a:r>
                      <a:r>
                        <a:rPr lang="es-CL" sz="1100" dirty="0" err="1"/>
                        <a:t>Lorton</a:t>
                      </a:r>
                      <a:endParaRPr lang="es-CL" sz="1100" dirty="0"/>
                    </a:p>
                  </a:txBody>
                  <a:tcPr/>
                </a:tc>
                <a:tc>
                  <a:txBody>
                    <a:bodyPr/>
                    <a:lstStyle/>
                    <a:p>
                      <a:pPr algn="ctr"/>
                      <a:r>
                        <a:rPr lang="es-CL" sz="1200" dirty="0"/>
                        <a:t>8,6</a:t>
                      </a:r>
                    </a:p>
                  </a:txBody>
                  <a:tcPr/>
                </a:tc>
                <a:tc>
                  <a:txBody>
                    <a:bodyPr/>
                    <a:lstStyle/>
                    <a:p>
                      <a:pPr algn="ctr"/>
                      <a:r>
                        <a:rPr lang="es-CL" sz="1200" dirty="0"/>
                        <a:t>39,1</a:t>
                      </a:r>
                    </a:p>
                  </a:txBody>
                  <a:tcPr/>
                </a:tc>
                <a:tc>
                  <a:txBody>
                    <a:bodyPr/>
                    <a:lstStyle/>
                    <a:p>
                      <a:pPr algn="ctr"/>
                      <a:r>
                        <a:rPr lang="es-CL" sz="1200" dirty="0"/>
                        <a:t>39,1</a:t>
                      </a:r>
                    </a:p>
                  </a:txBody>
                  <a:tcPr/>
                </a:tc>
                <a:tc>
                  <a:txBody>
                    <a:bodyPr/>
                    <a:lstStyle/>
                    <a:p>
                      <a:pPr algn="ctr"/>
                      <a:r>
                        <a:rPr lang="es-CL" sz="1200" dirty="0"/>
                        <a:t>13</a:t>
                      </a:r>
                    </a:p>
                  </a:txBody>
                  <a:tcPr/>
                </a:tc>
                <a:tc>
                  <a:txBody>
                    <a:bodyPr/>
                    <a:lstStyle/>
                    <a:p>
                      <a:pPr algn="ctr"/>
                      <a:r>
                        <a:rPr lang="es-CL" sz="1200" dirty="0"/>
                        <a:t>-</a:t>
                      </a:r>
                    </a:p>
                  </a:txBody>
                  <a:tcPr/>
                </a:tc>
                <a:extLst>
                  <a:ext uri="{0D108BD9-81ED-4DB2-BD59-A6C34878D82A}">
                    <a16:rowId xmlns:a16="http://schemas.microsoft.com/office/drawing/2014/main" val="10002"/>
                  </a:ext>
                </a:extLst>
              </a:tr>
              <a:tr h="383065">
                <a:tc>
                  <a:txBody>
                    <a:bodyPr/>
                    <a:lstStyle/>
                    <a:p>
                      <a:r>
                        <a:rPr lang="es-CL" sz="1100" dirty="0"/>
                        <a:t>Sistema PEC´S</a:t>
                      </a:r>
                    </a:p>
                  </a:txBody>
                  <a:tcPr/>
                </a:tc>
                <a:tc>
                  <a:txBody>
                    <a:bodyPr/>
                    <a:lstStyle/>
                    <a:p>
                      <a:pPr algn="ctr"/>
                      <a:r>
                        <a:rPr lang="es-CL" sz="1200" dirty="0"/>
                        <a:t>21,7</a:t>
                      </a:r>
                    </a:p>
                  </a:txBody>
                  <a:tcPr/>
                </a:tc>
                <a:tc>
                  <a:txBody>
                    <a:bodyPr/>
                    <a:lstStyle/>
                    <a:p>
                      <a:pPr algn="ctr"/>
                      <a:r>
                        <a:rPr lang="es-CL" sz="1200" dirty="0"/>
                        <a:t>21,7</a:t>
                      </a:r>
                    </a:p>
                  </a:txBody>
                  <a:tcPr/>
                </a:tc>
                <a:tc>
                  <a:txBody>
                    <a:bodyPr/>
                    <a:lstStyle/>
                    <a:p>
                      <a:pPr algn="ctr"/>
                      <a:r>
                        <a:rPr lang="es-CL" sz="1200" dirty="0"/>
                        <a:t>30,4</a:t>
                      </a:r>
                    </a:p>
                  </a:txBody>
                  <a:tcPr/>
                </a:tc>
                <a:tc>
                  <a:txBody>
                    <a:bodyPr/>
                    <a:lstStyle/>
                    <a:p>
                      <a:pPr algn="ctr"/>
                      <a:r>
                        <a:rPr lang="es-CL" sz="1200" dirty="0"/>
                        <a:t>21,7</a:t>
                      </a:r>
                    </a:p>
                  </a:txBody>
                  <a:tcPr/>
                </a:tc>
                <a:tc>
                  <a:txBody>
                    <a:bodyPr/>
                    <a:lstStyle/>
                    <a:p>
                      <a:pPr algn="ctr"/>
                      <a:r>
                        <a:rPr lang="es-CL" sz="1200" dirty="0"/>
                        <a:t>4,3</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9195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just"/>
            <a:r>
              <a:rPr lang="es-CL" sz="3200" dirty="0"/>
              <a:t>Porcentajes de logros estudiantes según metodologías</a:t>
            </a:r>
          </a:p>
        </p:txBody>
      </p:sp>
      <p:sp>
        <p:nvSpPr>
          <p:cNvPr id="3" name="2 Marcador de contenido"/>
          <p:cNvSpPr>
            <a:spLocks noGrp="1"/>
          </p:cNvSpPr>
          <p:nvPr>
            <p:ph idx="1"/>
          </p:nvPr>
        </p:nvSpPr>
        <p:spPr/>
        <p:txBody>
          <a:bodyPr/>
          <a:lstStyle/>
          <a:p>
            <a:pPr marL="64008" indent="0">
              <a:buNone/>
            </a:pPr>
            <a:r>
              <a:rPr lang="es-CL" dirty="0"/>
              <a:t>Niveles básicos </a:t>
            </a:r>
          </a:p>
          <a:p>
            <a:pPr marL="64008" indent="0">
              <a:buNone/>
            </a:pPr>
            <a:endParaRPr lang="es-CL" dirty="0"/>
          </a:p>
        </p:txBody>
      </p:sp>
      <p:graphicFrame>
        <p:nvGraphicFramePr>
          <p:cNvPr id="4" name="3 Tabla"/>
          <p:cNvGraphicFramePr>
            <a:graphicFrameLocks noGrp="1"/>
          </p:cNvGraphicFramePr>
          <p:nvPr>
            <p:extLst>
              <p:ext uri="{D42A27DB-BD31-4B8C-83A1-F6EECF244321}">
                <p14:modId xmlns:p14="http://schemas.microsoft.com/office/powerpoint/2010/main" val="2294784461"/>
              </p:ext>
            </p:extLst>
          </p:nvPr>
        </p:nvGraphicFramePr>
        <p:xfrm>
          <a:off x="899592" y="2852936"/>
          <a:ext cx="7416822" cy="2256408"/>
        </p:xfrm>
        <a:graphic>
          <a:graphicData uri="http://schemas.openxmlformats.org/drawingml/2006/table">
            <a:tbl>
              <a:tblPr firstRow="1" bandRow="1">
                <a:tableStyleId>{5C22544A-7EE6-4342-B048-85BDC9FD1C3A}</a:tableStyleId>
              </a:tblPr>
              <a:tblGrid>
                <a:gridCol w="1236137">
                  <a:extLst>
                    <a:ext uri="{9D8B030D-6E8A-4147-A177-3AD203B41FA5}">
                      <a16:colId xmlns:a16="http://schemas.microsoft.com/office/drawing/2014/main" val="20000"/>
                    </a:ext>
                  </a:extLst>
                </a:gridCol>
                <a:gridCol w="1236137">
                  <a:extLst>
                    <a:ext uri="{9D8B030D-6E8A-4147-A177-3AD203B41FA5}">
                      <a16:colId xmlns:a16="http://schemas.microsoft.com/office/drawing/2014/main" val="20001"/>
                    </a:ext>
                  </a:extLst>
                </a:gridCol>
                <a:gridCol w="1236137">
                  <a:extLst>
                    <a:ext uri="{9D8B030D-6E8A-4147-A177-3AD203B41FA5}">
                      <a16:colId xmlns:a16="http://schemas.microsoft.com/office/drawing/2014/main" val="20002"/>
                    </a:ext>
                  </a:extLst>
                </a:gridCol>
                <a:gridCol w="1236137">
                  <a:extLst>
                    <a:ext uri="{9D8B030D-6E8A-4147-A177-3AD203B41FA5}">
                      <a16:colId xmlns:a16="http://schemas.microsoft.com/office/drawing/2014/main" val="20003"/>
                    </a:ext>
                  </a:extLst>
                </a:gridCol>
                <a:gridCol w="1236137">
                  <a:extLst>
                    <a:ext uri="{9D8B030D-6E8A-4147-A177-3AD203B41FA5}">
                      <a16:colId xmlns:a16="http://schemas.microsoft.com/office/drawing/2014/main" val="20004"/>
                    </a:ext>
                  </a:extLst>
                </a:gridCol>
                <a:gridCol w="1236137">
                  <a:extLst>
                    <a:ext uri="{9D8B030D-6E8A-4147-A177-3AD203B41FA5}">
                      <a16:colId xmlns:a16="http://schemas.microsoft.com/office/drawing/2014/main" val="20005"/>
                    </a:ext>
                  </a:extLst>
                </a:gridCol>
              </a:tblGrid>
              <a:tr h="472271">
                <a:tc>
                  <a:txBody>
                    <a:bodyPr/>
                    <a:lstStyle/>
                    <a:p>
                      <a:r>
                        <a:rPr lang="es-CL" sz="1200" dirty="0"/>
                        <a:t>Método  de  enseñanza</a:t>
                      </a:r>
                    </a:p>
                  </a:txBody>
                  <a:tcPr/>
                </a:tc>
                <a:tc>
                  <a:txBody>
                    <a:bodyPr/>
                    <a:lstStyle/>
                    <a:p>
                      <a:r>
                        <a:rPr lang="es-CL" dirty="0"/>
                        <a:t>Etapa 1</a:t>
                      </a:r>
                    </a:p>
                  </a:txBody>
                  <a:tcPr/>
                </a:tc>
                <a:tc>
                  <a:txBody>
                    <a:bodyPr/>
                    <a:lstStyle/>
                    <a:p>
                      <a:r>
                        <a:rPr lang="es-CL" dirty="0"/>
                        <a:t>Etapa</a:t>
                      </a:r>
                      <a:r>
                        <a:rPr lang="es-CL" baseline="0" dirty="0"/>
                        <a:t> 2</a:t>
                      </a:r>
                      <a:endParaRPr lang="es-CL" dirty="0"/>
                    </a:p>
                  </a:txBody>
                  <a:tcPr/>
                </a:tc>
                <a:tc>
                  <a:txBody>
                    <a:bodyPr/>
                    <a:lstStyle/>
                    <a:p>
                      <a:r>
                        <a:rPr lang="es-CL" dirty="0"/>
                        <a:t>Etapa 3</a:t>
                      </a:r>
                    </a:p>
                  </a:txBody>
                  <a:tcPr/>
                </a:tc>
                <a:tc>
                  <a:txBody>
                    <a:bodyPr/>
                    <a:lstStyle/>
                    <a:p>
                      <a:r>
                        <a:rPr lang="es-CL" dirty="0"/>
                        <a:t>Etapa 4</a:t>
                      </a:r>
                    </a:p>
                  </a:txBody>
                  <a:tcPr/>
                </a:tc>
                <a:tc>
                  <a:txBody>
                    <a:bodyPr/>
                    <a:lstStyle/>
                    <a:p>
                      <a:r>
                        <a:rPr lang="es-CL" dirty="0"/>
                        <a:t>Etapa 5 </a:t>
                      </a:r>
                    </a:p>
                  </a:txBody>
                  <a:tcPr/>
                </a:tc>
                <a:extLst>
                  <a:ext uri="{0D108BD9-81ED-4DB2-BD59-A6C34878D82A}">
                    <a16:rowId xmlns:a16="http://schemas.microsoft.com/office/drawing/2014/main" val="10000"/>
                  </a:ext>
                </a:extLst>
              </a:tr>
              <a:tr h="7871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100" dirty="0"/>
                        <a:t>Método </a:t>
                      </a:r>
                      <a:r>
                        <a:rPr lang="es-CL" sz="1100" dirty="0" err="1"/>
                        <a:t>lecto</a:t>
                      </a:r>
                      <a:r>
                        <a:rPr lang="es-CL" sz="1100" dirty="0"/>
                        <a:t>-escritura </a:t>
                      </a:r>
                      <a:r>
                        <a:rPr lang="es-CL" sz="1100" dirty="0" err="1"/>
                        <a:t>palabra+palabra</a:t>
                      </a:r>
                      <a:endParaRPr lang="es-CL" sz="1100" dirty="0"/>
                    </a:p>
                    <a:p>
                      <a:endParaRPr lang="es-CL" sz="1100" dirty="0"/>
                    </a:p>
                  </a:txBody>
                  <a:tcPr/>
                </a:tc>
                <a:tc>
                  <a:txBody>
                    <a:bodyPr/>
                    <a:lstStyle/>
                    <a:p>
                      <a:pPr algn="ctr"/>
                      <a:r>
                        <a:rPr lang="es-CL" sz="1200" dirty="0"/>
                        <a:t>32,8</a:t>
                      </a:r>
                    </a:p>
                  </a:txBody>
                  <a:tcPr/>
                </a:tc>
                <a:tc>
                  <a:txBody>
                    <a:bodyPr/>
                    <a:lstStyle/>
                    <a:p>
                      <a:pPr algn="ctr"/>
                      <a:r>
                        <a:rPr lang="es-CL" sz="1200" dirty="0"/>
                        <a:t>29,6</a:t>
                      </a:r>
                    </a:p>
                  </a:txBody>
                  <a:tcPr/>
                </a:tc>
                <a:tc>
                  <a:txBody>
                    <a:bodyPr/>
                    <a:lstStyle/>
                    <a:p>
                      <a:pPr algn="ctr"/>
                      <a:r>
                        <a:rPr lang="es-CL" sz="1200" dirty="0"/>
                        <a:t>17,1</a:t>
                      </a:r>
                    </a:p>
                  </a:txBody>
                  <a:tcPr/>
                </a:tc>
                <a:tc>
                  <a:txBody>
                    <a:bodyPr/>
                    <a:lstStyle/>
                    <a:p>
                      <a:pPr algn="ctr"/>
                      <a:r>
                        <a:rPr lang="es-CL" sz="1200" dirty="0"/>
                        <a:t>20,3</a:t>
                      </a:r>
                    </a:p>
                  </a:txBody>
                  <a:tcPr/>
                </a:tc>
                <a:tc>
                  <a:txBody>
                    <a:bodyPr/>
                    <a:lstStyle/>
                    <a:p>
                      <a:pPr algn="ctr"/>
                      <a:r>
                        <a:rPr lang="es-CL" sz="1200" dirty="0"/>
                        <a:t>-</a:t>
                      </a:r>
                    </a:p>
                  </a:txBody>
                  <a:tcPr/>
                </a:tc>
                <a:extLst>
                  <a:ext uri="{0D108BD9-81ED-4DB2-BD59-A6C34878D82A}">
                    <a16:rowId xmlns:a16="http://schemas.microsoft.com/office/drawing/2014/main" val="10001"/>
                  </a:ext>
                </a:extLst>
              </a:tr>
              <a:tr h="613953">
                <a:tc>
                  <a:txBody>
                    <a:bodyPr/>
                    <a:lstStyle/>
                    <a:p>
                      <a:r>
                        <a:rPr lang="es-CL" sz="1100" dirty="0"/>
                        <a:t>Método matemático Barata </a:t>
                      </a:r>
                      <a:r>
                        <a:rPr lang="es-CL" sz="1100" dirty="0" err="1"/>
                        <a:t>Lorton</a:t>
                      </a:r>
                      <a:endParaRPr lang="es-CL" sz="1100" dirty="0"/>
                    </a:p>
                  </a:txBody>
                  <a:tcPr/>
                </a:tc>
                <a:tc>
                  <a:txBody>
                    <a:bodyPr/>
                    <a:lstStyle/>
                    <a:p>
                      <a:pPr algn="ctr"/>
                      <a:endParaRPr lang="es-CL" sz="1200" dirty="0"/>
                    </a:p>
                  </a:txBody>
                  <a:tcPr/>
                </a:tc>
                <a:tc>
                  <a:txBody>
                    <a:bodyPr/>
                    <a:lstStyle/>
                    <a:p>
                      <a:pPr algn="ctr"/>
                      <a:endParaRPr lang="es-CL" sz="1200" dirty="0"/>
                    </a:p>
                  </a:txBody>
                  <a:tcPr/>
                </a:tc>
                <a:tc>
                  <a:txBody>
                    <a:bodyPr/>
                    <a:lstStyle/>
                    <a:p>
                      <a:pPr algn="ctr"/>
                      <a:endParaRPr lang="es-CL" sz="1200" dirty="0"/>
                    </a:p>
                  </a:txBody>
                  <a:tcPr/>
                </a:tc>
                <a:tc>
                  <a:txBody>
                    <a:bodyPr/>
                    <a:lstStyle/>
                    <a:p>
                      <a:pPr algn="ctr"/>
                      <a:endParaRPr lang="es-CL" sz="1200" dirty="0"/>
                    </a:p>
                  </a:txBody>
                  <a:tcPr/>
                </a:tc>
                <a:tc>
                  <a:txBody>
                    <a:bodyPr/>
                    <a:lstStyle/>
                    <a:p>
                      <a:pPr algn="ctr"/>
                      <a:endParaRPr lang="es-CL" sz="1200" dirty="0"/>
                    </a:p>
                  </a:txBody>
                  <a:tcPr/>
                </a:tc>
                <a:extLst>
                  <a:ext uri="{0D108BD9-81ED-4DB2-BD59-A6C34878D82A}">
                    <a16:rowId xmlns:a16="http://schemas.microsoft.com/office/drawing/2014/main" val="10002"/>
                  </a:ext>
                </a:extLst>
              </a:tr>
              <a:tr h="383065">
                <a:tc>
                  <a:txBody>
                    <a:bodyPr/>
                    <a:lstStyle/>
                    <a:p>
                      <a:r>
                        <a:rPr lang="es-CL" sz="1100" dirty="0"/>
                        <a:t>Sistema PEC´S</a:t>
                      </a:r>
                    </a:p>
                  </a:txBody>
                  <a:tcPr/>
                </a:tc>
                <a:tc>
                  <a:txBody>
                    <a:bodyPr/>
                    <a:lstStyle/>
                    <a:p>
                      <a:pPr algn="ctr"/>
                      <a:endParaRPr lang="es-CL" sz="1200" dirty="0"/>
                    </a:p>
                  </a:txBody>
                  <a:tcPr/>
                </a:tc>
                <a:tc>
                  <a:txBody>
                    <a:bodyPr/>
                    <a:lstStyle/>
                    <a:p>
                      <a:pPr algn="ctr"/>
                      <a:endParaRPr lang="es-CL" sz="1200" dirty="0"/>
                    </a:p>
                  </a:txBody>
                  <a:tcPr/>
                </a:tc>
                <a:tc>
                  <a:txBody>
                    <a:bodyPr/>
                    <a:lstStyle/>
                    <a:p>
                      <a:pPr algn="ctr"/>
                      <a:endParaRPr lang="es-CL" sz="1200" dirty="0"/>
                    </a:p>
                  </a:txBody>
                  <a:tcPr/>
                </a:tc>
                <a:tc>
                  <a:txBody>
                    <a:bodyPr/>
                    <a:lstStyle/>
                    <a:p>
                      <a:pPr algn="ctr"/>
                      <a:endParaRPr lang="es-CL" sz="1200" dirty="0"/>
                    </a:p>
                  </a:txBody>
                  <a:tcPr/>
                </a:tc>
                <a:tc>
                  <a:txBody>
                    <a:bodyPr/>
                    <a:lstStyle/>
                    <a:p>
                      <a:pPr algn="ctr"/>
                      <a:endParaRPr lang="es-CL" sz="12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33655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Personal año 2023</a:t>
            </a:r>
          </a:p>
        </p:txBody>
      </p:sp>
      <p:sp>
        <p:nvSpPr>
          <p:cNvPr id="3" name="2 Marcador de contenido"/>
          <p:cNvSpPr>
            <a:spLocks noGrp="1"/>
          </p:cNvSpPr>
          <p:nvPr>
            <p:ph idx="1"/>
          </p:nvPr>
        </p:nvSpPr>
        <p:spPr/>
        <p:txBody>
          <a:bodyPr>
            <a:normAutofit fontScale="92500" lnSpcReduction="20000"/>
          </a:bodyPr>
          <a:lstStyle/>
          <a:p>
            <a:pPr algn="just"/>
            <a:r>
              <a:rPr lang="es-CL" sz="2600" dirty="0"/>
              <a:t>Docentes directivos: 2; Dirección y UTP</a:t>
            </a:r>
          </a:p>
          <a:p>
            <a:pPr algn="just"/>
            <a:r>
              <a:rPr lang="es-CL" sz="2600" dirty="0"/>
              <a:t>Educadoras diferenciales: 9 </a:t>
            </a:r>
          </a:p>
          <a:p>
            <a:pPr algn="just"/>
            <a:r>
              <a:rPr lang="es-CL" sz="2600" dirty="0"/>
              <a:t>Profesor educación física: 1</a:t>
            </a:r>
          </a:p>
          <a:p>
            <a:pPr algn="just"/>
            <a:r>
              <a:rPr lang="es-CL" sz="2600" dirty="0"/>
              <a:t>Asistentes técnicos: 9</a:t>
            </a:r>
          </a:p>
          <a:p>
            <a:pPr algn="just"/>
            <a:r>
              <a:rPr lang="es-CL" sz="2600" dirty="0"/>
              <a:t>Terapeutas:</a:t>
            </a:r>
          </a:p>
          <a:p>
            <a:pPr marL="525780" indent="-457200" algn="just">
              <a:buFont typeface="Wingdings" pitchFamily="2" charset="2"/>
              <a:buChar char="ü"/>
            </a:pPr>
            <a:r>
              <a:rPr lang="es-CL" sz="2600" dirty="0"/>
              <a:t>Fonoaudióloga; 1</a:t>
            </a:r>
          </a:p>
          <a:p>
            <a:pPr marL="525780" indent="-457200" algn="just">
              <a:buFont typeface="Wingdings" pitchFamily="2" charset="2"/>
              <a:buChar char="ü"/>
            </a:pPr>
            <a:r>
              <a:rPr lang="es-CL" sz="2600" dirty="0"/>
              <a:t>Psicólogo; 1</a:t>
            </a:r>
          </a:p>
          <a:p>
            <a:pPr marL="525780" indent="-457200" algn="just">
              <a:buFont typeface="Wingdings" pitchFamily="2" charset="2"/>
              <a:buChar char="ü"/>
            </a:pPr>
            <a:r>
              <a:rPr lang="es-CL" sz="2600" dirty="0"/>
              <a:t>Asistente social; 1</a:t>
            </a:r>
          </a:p>
          <a:p>
            <a:pPr marL="525780" indent="-457200" algn="just">
              <a:buFont typeface="Wingdings" pitchFamily="2" charset="2"/>
              <a:buChar char="ü"/>
            </a:pPr>
            <a:r>
              <a:rPr lang="es-CL" sz="2600" dirty="0"/>
              <a:t>Terapeuta ocupacional; 1</a:t>
            </a:r>
          </a:p>
          <a:p>
            <a:pPr marL="68580" indent="0">
              <a:buNone/>
            </a:pPr>
            <a:endParaRPr lang="es-CL" sz="2600" dirty="0"/>
          </a:p>
          <a:p>
            <a:pPr marL="68580" indent="0">
              <a:buNone/>
            </a:pPr>
            <a:endParaRPr lang="es-CL" dirty="0"/>
          </a:p>
          <a:p>
            <a:endParaRPr lang="es-CL" dirty="0"/>
          </a:p>
        </p:txBody>
      </p:sp>
    </p:spTree>
    <p:extLst>
      <p:ext uri="{BB962C8B-B14F-4D97-AF65-F5344CB8AC3E}">
        <p14:creationId xmlns:p14="http://schemas.microsoft.com/office/powerpoint/2010/main" val="135551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6F066C-EA0A-AFEF-ABE2-1E8EE435076D}"/>
              </a:ext>
            </a:extLst>
          </p:cNvPr>
          <p:cNvSpPr>
            <a:spLocks noGrp="1"/>
          </p:cNvSpPr>
          <p:nvPr>
            <p:ph type="title"/>
          </p:nvPr>
        </p:nvSpPr>
        <p:spPr/>
        <p:txBody>
          <a:bodyPr/>
          <a:lstStyle/>
          <a:p>
            <a:r>
              <a:rPr lang="es-CL" dirty="0"/>
              <a:t>Sostenedor </a:t>
            </a:r>
          </a:p>
        </p:txBody>
      </p:sp>
      <p:sp>
        <p:nvSpPr>
          <p:cNvPr id="3" name="Marcador de contenido 2">
            <a:extLst>
              <a:ext uri="{FF2B5EF4-FFF2-40B4-BE49-F238E27FC236}">
                <a16:creationId xmlns:a16="http://schemas.microsoft.com/office/drawing/2014/main" id="{0FCF119F-D865-690A-5D93-9605E6D00B9D}"/>
              </a:ext>
            </a:extLst>
          </p:cNvPr>
          <p:cNvSpPr>
            <a:spLocks noGrp="1"/>
          </p:cNvSpPr>
          <p:nvPr>
            <p:ph idx="1"/>
          </p:nvPr>
        </p:nvSpPr>
        <p:spPr/>
        <p:txBody>
          <a:bodyPr>
            <a:normAutofit lnSpcReduction="10000"/>
          </a:bodyPr>
          <a:lstStyle/>
          <a:p>
            <a:pPr algn="just"/>
            <a:r>
              <a:rPr lang="es-CL" dirty="0"/>
              <a:t>Sostenedor realiza gimnasio para los estudiantes, lo cual favorece el adecuado desarrollo de las clases de educación física, tanto por tener un espacio específico, como por las condiciones ambientales. </a:t>
            </a:r>
          </a:p>
          <a:p>
            <a:pPr algn="just"/>
            <a:r>
              <a:rPr lang="es-CL" dirty="0"/>
              <a:t>Debido a la postulación de proyectos en la Ilustre municipalidad de Santiago se obtienen materiales de trabajo en áreas de educación física, terapia ocupacional y fonoaudiología. </a:t>
            </a:r>
          </a:p>
        </p:txBody>
      </p:sp>
    </p:spTree>
    <p:extLst>
      <p:ext uri="{BB962C8B-B14F-4D97-AF65-F5344CB8AC3E}">
        <p14:creationId xmlns:p14="http://schemas.microsoft.com/office/powerpoint/2010/main" val="2305187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90315A-30DB-16E4-FC00-34184F9E721C}"/>
              </a:ext>
            </a:extLst>
          </p:cNvPr>
          <p:cNvSpPr>
            <a:spLocks noGrp="1"/>
          </p:cNvSpPr>
          <p:nvPr>
            <p:ph type="title"/>
          </p:nvPr>
        </p:nvSpPr>
        <p:spPr/>
        <p:txBody>
          <a:bodyPr/>
          <a:lstStyle/>
          <a:p>
            <a:endParaRPr lang="es-CL"/>
          </a:p>
        </p:txBody>
      </p:sp>
      <p:pic>
        <p:nvPicPr>
          <p:cNvPr id="5" name="Marcador de contenido 4" descr="Imagen que contiene interior, techo, billar, edificio&#10;&#10;Descripción generada automáticamente">
            <a:extLst>
              <a:ext uri="{FF2B5EF4-FFF2-40B4-BE49-F238E27FC236}">
                <a16:creationId xmlns:a16="http://schemas.microsoft.com/office/drawing/2014/main" id="{DF6F51FB-EA1F-AB4A-2327-D511C2E91E6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476673"/>
            <a:ext cx="3968441" cy="2232248"/>
          </a:xfrm>
        </p:spPr>
      </p:pic>
      <p:pic>
        <p:nvPicPr>
          <p:cNvPr id="7" name="Imagen 6">
            <a:extLst>
              <a:ext uri="{FF2B5EF4-FFF2-40B4-BE49-F238E27FC236}">
                <a16:creationId xmlns:a16="http://schemas.microsoft.com/office/drawing/2014/main" id="{8484CEA1-DC57-F6B5-CED5-D40055C68E7E}"/>
              </a:ext>
            </a:extLst>
          </p:cNvPr>
          <p:cNvPicPr>
            <a:picLocks noChangeAspect="1"/>
          </p:cNvPicPr>
          <p:nvPr/>
        </p:nvPicPr>
        <p:blipFill>
          <a:blip r:embed="rId3"/>
          <a:stretch>
            <a:fillRect/>
          </a:stretch>
        </p:blipFill>
        <p:spPr>
          <a:xfrm>
            <a:off x="5220072" y="548680"/>
            <a:ext cx="2736304" cy="3429000"/>
          </a:xfrm>
          <a:prstGeom prst="rect">
            <a:avLst/>
          </a:prstGeom>
        </p:spPr>
      </p:pic>
      <p:pic>
        <p:nvPicPr>
          <p:cNvPr id="8" name="Imagen 7">
            <a:extLst>
              <a:ext uri="{FF2B5EF4-FFF2-40B4-BE49-F238E27FC236}">
                <a16:creationId xmlns:a16="http://schemas.microsoft.com/office/drawing/2014/main" id="{735A84C8-C8BE-9617-5113-9AC930A97243}"/>
              </a:ext>
            </a:extLst>
          </p:cNvPr>
          <p:cNvPicPr>
            <a:picLocks noChangeAspect="1"/>
          </p:cNvPicPr>
          <p:nvPr/>
        </p:nvPicPr>
        <p:blipFill>
          <a:blip r:embed="rId4"/>
          <a:stretch>
            <a:fillRect/>
          </a:stretch>
        </p:blipFill>
        <p:spPr>
          <a:xfrm>
            <a:off x="1475656" y="2852937"/>
            <a:ext cx="3096344" cy="3187482"/>
          </a:xfrm>
          <a:prstGeom prst="rect">
            <a:avLst/>
          </a:prstGeom>
        </p:spPr>
      </p:pic>
    </p:spTree>
    <p:extLst>
      <p:ext uri="{BB962C8B-B14F-4D97-AF65-F5344CB8AC3E}">
        <p14:creationId xmlns:p14="http://schemas.microsoft.com/office/powerpoint/2010/main" val="1157307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D4869-F3CA-05A7-BA71-750D9C87C6FB}"/>
              </a:ext>
            </a:extLst>
          </p:cNvPr>
          <p:cNvSpPr>
            <a:spLocks noGrp="1"/>
          </p:cNvSpPr>
          <p:nvPr>
            <p:ph type="title"/>
          </p:nvPr>
        </p:nvSpPr>
        <p:spPr/>
        <p:txBody>
          <a:bodyPr>
            <a:normAutofit fontScale="90000"/>
          </a:bodyPr>
          <a:lstStyle/>
          <a:p>
            <a:r>
              <a:rPr lang="es-CL" dirty="0"/>
              <a:t>Proyecto innovación tecnológica</a:t>
            </a:r>
          </a:p>
        </p:txBody>
      </p:sp>
      <p:pic>
        <p:nvPicPr>
          <p:cNvPr id="4" name="Marcador de contenido 3">
            <a:extLst>
              <a:ext uri="{FF2B5EF4-FFF2-40B4-BE49-F238E27FC236}">
                <a16:creationId xmlns:a16="http://schemas.microsoft.com/office/drawing/2014/main" id="{A75025F0-09CB-C9F3-BE30-FF3CE29E472C}"/>
              </a:ext>
            </a:extLst>
          </p:cNvPr>
          <p:cNvPicPr>
            <a:picLocks noGrp="1" noChangeAspect="1"/>
          </p:cNvPicPr>
          <p:nvPr>
            <p:ph idx="1"/>
          </p:nvPr>
        </p:nvPicPr>
        <p:blipFill>
          <a:blip r:embed="rId2"/>
          <a:stretch>
            <a:fillRect/>
          </a:stretch>
        </p:blipFill>
        <p:spPr>
          <a:xfrm>
            <a:off x="1058581" y="2020067"/>
            <a:ext cx="3009364" cy="2257023"/>
          </a:xfrm>
          <a:prstGeom prst="rect">
            <a:avLst/>
          </a:prstGeom>
        </p:spPr>
      </p:pic>
      <p:pic>
        <p:nvPicPr>
          <p:cNvPr id="5" name="Imagen 4">
            <a:extLst>
              <a:ext uri="{FF2B5EF4-FFF2-40B4-BE49-F238E27FC236}">
                <a16:creationId xmlns:a16="http://schemas.microsoft.com/office/drawing/2014/main" id="{0341DEAA-E979-E0FC-914F-D50C76680A44}"/>
              </a:ext>
            </a:extLst>
          </p:cNvPr>
          <p:cNvPicPr>
            <a:picLocks noChangeAspect="1"/>
          </p:cNvPicPr>
          <p:nvPr/>
        </p:nvPicPr>
        <p:blipFill>
          <a:blip r:embed="rId3"/>
          <a:stretch>
            <a:fillRect/>
          </a:stretch>
        </p:blipFill>
        <p:spPr>
          <a:xfrm>
            <a:off x="5004048" y="2068504"/>
            <a:ext cx="1968333" cy="3501008"/>
          </a:xfrm>
          <a:prstGeom prst="rect">
            <a:avLst/>
          </a:prstGeom>
        </p:spPr>
      </p:pic>
      <p:pic>
        <p:nvPicPr>
          <p:cNvPr id="6" name="Imagen 5">
            <a:extLst>
              <a:ext uri="{FF2B5EF4-FFF2-40B4-BE49-F238E27FC236}">
                <a16:creationId xmlns:a16="http://schemas.microsoft.com/office/drawing/2014/main" id="{4E60A771-2705-D8D4-1BE0-06F83851A25D}"/>
              </a:ext>
            </a:extLst>
          </p:cNvPr>
          <p:cNvPicPr>
            <a:picLocks noChangeAspect="1"/>
          </p:cNvPicPr>
          <p:nvPr/>
        </p:nvPicPr>
        <p:blipFill>
          <a:blip r:embed="rId4"/>
          <a:stretch>
            <a:fillRect/>
          </a:stretch>
        </p:blipFill>
        <p:spPr>
          <a:xfrm>
            <a:off x="1331640" y="4509120"/>
            <a:ext cx="2736305" cy="1531298"/>
          </a:xfrm>
          <a:prstGeom prst="rect">
            <a:avLst/>
          </a:prstGeom>
        </p:spPr>
      </p:pic>
    </p:spTree>
    <p:extLst>
      <p:ext uri="{BB962C8B-B14F-4D97-AF65-F5344CB8AC3E}">
        <p14:creationId xmlns:p14="http://schemas.microsoft.com/office/powerpoint/2010/main" val="869752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A36FC-1C3D-ED6F-6050-5B147E0A9D49}"/>
              </a:ext>
            </a:extLst>
          </p:cNvPr>
          <p:cNvSpPr>
            <a:spLocks noGrp="1"/>
          </p:cNvSpPr>
          <p:nvPr>
            <p:ph type="title"/>
          </p:nvPr>
        </p:nvSpPr>
        <p:spPr/>
        <p:txBody>
          <a:bodyPr/>
          <a:lstStyle/>
          <a:p>
            <a:endParaRPr lang="es-CL"/>
          </a:p>
        </p:txBody>
      </p:sp>
      <p:pic>
        <p:nvPicPr>
          <p:cNvPr id="4" name="Marcador de contenido 3">
            <a:extLst>
              <a:ext uri="{FF2B5EF4-FFF2-40B4-BE49-F238E27FC236}">
                <a16:creationId xmlns:a16="http://schemas.microsoft.com/office/drawing/2014/main" id="{3F4EEC55-C6B3-4017-1D8B-AA5BED32FDA6}"/>
              </a:ext>
            </a:extLst>
          </p:cNvPr>
          <p:cNvPicPr>
            <a:picLocks noGrp="1" noChangeAspect="1"/>
          </p:cNvPicPr>
          <p:nvPr>
            <p:ph idx="1"/>
          </p:nvPr>
        </p:nvPicPr>
        <p:blipFill>
          <a:blip r:embed="rId2"/>
          <a:stretch>
            <a:fillRect/>
          </a:stretch>
        </p:blipFill>
        <p:spPr>
          <a:xfrm>
            <a:off x="1907704" y="1196753"/>
            <a:ext cx="4005336" cy="4526186"/>
          </a:xfrm>
          <a:prstGeom prst="rect">
            <a:avLst/>
          </a:prstGeom>
        </p:spPr>
      </p:pic>
    </p:spTree>
    <p:extLst>
      <p:ext uri="{BB962C8B-B14F-4D97-AF65-F5344CB8AC3E}">
        <p14:creationId xmlns:p14="http://schemas.microsoft.com/office/powerpoint/2010/main" val="3153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D0B1D7-E00F-B161-2327-34004D3D877C}"/>
              </a:ext>
            </a:extLst>
          </p:cNvPr>
          <p:cNvSpPr>
            <a:spLocks noGrp="1"/>
          </p:cNvSpPr>
          <p:nvPr>
            <p:ph type="title"/>
          </p:nvPr>
        </p:nvSpPr>
        <p:spPr/>
        <p:txBody>
          <a:bodyPr/>
          <a:lstStyle/>
          <a:p>
            <a:r>
              <a:rPr lang="es-CL" dirty="0"/>
              <a:t>CEPA</a:t>
            </a:r>
          </a:p>
        </p:txBody>
      </p:sp>
      <p:sp>
        <p:nvSpPr>
          <p:cNvPr id="3" name="Marcador de contenido 2">
            <a:extLst>
              <a:ext uri="{FF2B5EF4-FFF2-40B4-BE49-F238E27FC236}">
                <a16:creationId xmlns:a16="http://schemas.microsoft.com/office/drawing/2014/main" id="{83E949C9-107C-BDA6-307E-234182D3C47A}"/>
              </a:ext>
            </a:extLst>
          </p:cNvPr>
          <p:cNvSpPr>
            <a:spLocks noGrp="1"/>
          </p:cNvSpPr>
          <p:nvPr>
            <p:ph idx="1"/>
          </p:nvPr>
        </p:nvSpPr>
        <p:spPr/>
        <p:txBody>
          <a:bodyPr>
            <a:normAutofit fontScale="85000" lnSpcReduction="20000"/>
          </a:bodyPr>
          <a:lstStyle/>
          <a:p>
            <a:pPr algn="just"/>
            <a:r>
              <a:rPr lang="es-CL" dirty="0"/>
              <a:t>Cepa colabora con actividades efectuadas a nivel de escuela; celebraciones día del estudiante, celebración día del niño/a, profesionales del establecimiento. </a:t>
            </a:r>
          </a:p>
          <a:p>
            <a:pPr algn="just"/>
            <a:r>
              <a:rPr lang="es-CL" dirty="0"/>
              <a:t>Arregla el techo sala de ENLACES y profesores. En la primera CEPA ya realizó las reparaciones del techo de sala de ENLACES, y de profesores. Entre CEPA y delegados de cursos se organizó la pintura y orden de aquellas. En la primera se instalarán para el adecuado uso en actividades pedagógicas y terapéuticas de los estudiantes del establecimiento, insumos adquiridos mediante la adjudicación de proyectos TICS e innovación tecnológica</a:t>
            </a:r>
          </a:p>
        </p:txBody>
      </p:sp>
    </p:spTree>
    <p:extLst>
      <p:ext uri="{BB962C8B-B14F-4D97-AF65-F5344CB8AC3E}">
        <p14:creationId xmlns:p14="http://schemas.microsoft.com/office/powerpoint/2010/main" val="1475379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322F7-9407-B3D2-B899-2CDD3945F0A9}"/>
              </a:ext>
            </a:extLst>
          </p:cNvPr>
          <p:cNvSpPr>
            <a:spLocks noGrp="1"/>
          </p:cNvSpPr>
          <p:nvPr>
            <p:ph type="title"/>
          </p:nvPr>
        </p:nvSpPr>
        <p:spPr/>
        <p:txBody>
          <a:bodyPr/>
          <a:lstStyle/>
          <a:p>
            <a:endParaRPr lang="es-CL"/>
          </a:p>
        </p:txBody>
      </p:sp>
      <p:pic>
        <p:nvPicPr>
          <p:cNvPr id="4" name="Marcador de contenido 3">
            <a:extLst>
              <a:ext uri="{FF2B5EF4-FFF2-40B4-BE49-F238E27FC236}">
                <a16:creationId xmlns:a16="http://schemas.microsoft.com/office/drawing/2014/main" id="{F45ED867-FDDF-6602-78C7-A70FB11ABD9F}"/>
              </a:ext>
            </a:extLst>
          </p:cNvPr>
          <p:cNvPicPr>
            <a:picLocks noGrp="1" noChangeAspect="1"/>
          </p:cNvPicPr>
          <p:nvPr>
            <p:ph idx="1"/>
          </p:nvPr>
        </p:nvPicPr>
        <p:blipFill>
          <a:blip r:embed="rId2"/>
          <a:stretch>
            <a:fillRect/>
          </a:stretch>
        </p:blipFill>
        <p:spPr>
          <a:xfrm>
            <a:off x="899592" y="548680"/>
            <a:ext cx="3360373" cy="4536503"/>
          </a:xfrm>
          <a:prstGeom prst="rect">
            <a:avLst/>
          </a:prstGeom>
        </p:spPr>
      </p:pic>
      <p:pic>
        <p:nvPicPr>
          <p:cNvPr id="5" name="Imagen 4">
            <a:extLst>
              <a:ext uri="{FF2B5EF4-FFF2-40B4-BE49-F238E27FC236}">
                <a16:creationId xmlns:a16="http://schemas.microsoft.com/office/drawing/2014/main" id="{342FD2A9-4A58-E628-B137-FC8CE1D6B8D3}"/>
              </a:ext>
            </a:extLst>
          </p:cNvPr>
          <p:cNvPicPr>
            <a:picLocks noChangeAspect="1"/>
          </p:cNvPicPr>
          <p:nvPr/>
        </p:nvPicPr>
        <p:blipFill>
          <a:blip r:embed="rId3"/>
          <a:stretch>
            <a:fillRect/>
          </a:stretch>
        </p:blipFill>
        <p:spPr>
          <a:xfrm>
            <a:off x="4718224" y="548680"/>
            <a:ext cx="3342044" cy="4536504"/>
          </a:xfrm>
          <a:prstGeom prst="rect">
            <a:avLst/>
          </a:prstGeom>
        </p:spPr>
      </p:pic>
    </p:spTree>
    <p:extLst>
      <p:ext uri="{BB962C8B-B14F-4D97-AF65-F5344CB8AC3E}">
        <p14:creationId xmlns:p14="http://schemas.microsoft.com/office/powerpoint/2010/main" val="384374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BD887-1774-8EFF-6122-B013BEBAA5C9}"/>
              </a:ext>
            </a:extLst>
          </p:cNvPr>
          <p:cNvSpPr>
            <a:spLocks noGrp="1"/>
          </p:cNvSpPr>
          <p:nvPr>
            <p:ph type="ctrTitle"/>
          </p:nvPr>
        </p:nvSpPr>
        <p:spPr>
          <a:xfrm>
            <a:off x="1727201" y="1196753"/>
            <a:ext cx="5723468" cy="1368152"/>
          </a:xfrm>
        </p:spPr>
        <p:txBody>
          <a:bodyPr>
            <a:normAutofit fontScale="90000"/>
          </a:bodyPr>
          <a:lstStyle/>
          <a:p>
            <a:r>
              <a:rPr lang="es-CL" dirty="0"/>
              <a:t>Capacitaciones sobre TEA</a:t>
            </a:r>
          </a:p>
        </p:txBody>
      </p:sp>
      <p:sp>
        <p:nvSpPr>
          <p:cNvPr id="3" name="Subtítulo 2">
            <a:extLst>
              <a:ext uri="{FF2B5EF4-FFF2-40B4-BE49-F238E27FC236}">
                <a16:creationId xmlns:a16="http://schemas.microsoft.com/office/drawing/2014/main" id="{521BC1AA-FC32-DF12-4701-613E256D237E}"/>
              </a:ext>
            </a:extLst>
          </p:cNvPr>
          <p:cNvSpPr>
            <a:spLocks noGrp="1"/>
          </p:cNvSpPr>
          <p:nvPr>
            <p:ph type="subTitle" idx="1"/>
          </p:nvPr>
        </p:nvSpPr>
        <p:spPr>
          <a:xfrm>
            <a:off x="1727200" y="2636912"/>
            <a:ext cx="5712179" cy="2623710"/>
          </a:xfrm>
        </p:spPr>
        <p:txBody>
          <a:bodyPr>
            <a:normAutofit fontScale="70000" lnSpcReduction="20000"/>
          </a:bodyPr>
          <a:lstStyle/>
          <a:p>
            <a:pPr algn="just"/>
            <a:r>
              <a:rPr lang="es-CL" dirty="0">
                <a:solidFill>
                  <a:schemeClr val="tx1"/>
                </a:solidFill>
              </a:rPr>
              <a:t>El establecimiento ofrece charlas de </a:t>
            </a:r>
            <a:r>
              <a:rPr lang="es-CL">
                <a:solidFill>
                  <a:schemeClr val="tx1"/>
                </a:solidFill>
              </a:rPr>
              <a:t>capacitación a </a:t>
            </a:r>
            <a:r>
              <a:rPr lang="es-CL" dirty="0">
                <a:solidFill>
                  <a:schemeClr val="tx1"/>
                </a:solidFill>
              </a:rPr>
              <a:t>distintas entidades públicas y privadas, con el fin de entregar herramientas a personas externas al establecimiento para el conocimiento y buen trato para las personas con TEA</a:t>
            </a:r>
          </a:p>
          <a:p>
            <a:pPr algn="just"/>
            <a:r>
              <a:rPr lang="es-CL" dirty="0">
                <a:solidFill>
                  <a:schemeClr val="tx1"/>
                </a:solidFill>
              </a:rPr>
              <a:t>De esta manera se entregan charlas a </a:t>
            </a:r>
          </a:p>
          <a:p>
            <a:pPr marL="342900" indent="-342900" algn="just">
              <a:buFont typeface="Wingdings" panose="05000000000000000000" pitchFamily="2" charset="2"/>
              <a:buChar char="Ø"/>
            </a:pPr>
            <a:r>
              <a:rPr lang="es-CL" dirty="0">
                <a:solidFill>
                  <a:schemeClr val="tx1"/>
                </a:solidFill>
              </a:rPr>
              <a:t>Todas las escuelas con proyecto integración escolar (PIE) de la comuna de Codegua</a:t>
            </a:r>
          </a:p>
          <a:p>
            <a:pPr marL="342900" indent="-342900" algn="just">
              <a:buFont typeface="Wingdings" panose="05000000000000000000" pitchFamily="2" charset="2"/>
              <a:buChar char="Ø"/>
            </a:pPr>
            <a:r>
              <a:rPr lang="es-CL" dirty="0">
                <a:solidFill>
                  <a:schemeClr val="tx1"/>
                </a:solidFill>
              </a:rPr>
              <a:t>Trabajadores/as Banco Chile</a:t>
            </a:r>
          </a:p>
          <a:p>
            <a:pPr marL="342900" indent="-342900" algn="just">
              <a:buFont typeface="Wingdings" panose="05000000000000000000" pitchFamily="2" charset="2"/>
              <a:buChar char="Ø"/>
            </a:pPr>
            <a:r>
              <a:rPr lang="es-CL" dirty="0">
                <a:solidFill>
                  <a:schemeClr val="tx1"/>
                </a:solidFill>
              </a:rPr>
              <a:t>Escuela con PIE comuna de Putaendo</a:t>
            </a:r>
          </a:p>
          <a:p>
            <a:pPr marL="342900" indent="-342900" algn="just">
              <a:buFont typeface="Wingdings" panose="05000000000000000000" pitchFamily="2" charset="2"/>
              <a:buChar char="Ø"/>
            </a:pPr>
            <a:r>
              <a:rPr lang="es-CL" dirty="0">
                <a:solidFill>
                  <a:schemeClr val="tx1"/>
                </a:solidFill>
              </a:rPr>
              <a:t>Escuelas con PIE comuna de San Miguel</a:t>
            </a:r>
          </a:p>
        </p:txBody>
      </p:sp>
    </p:spTree>
    <p:extLst>
      <p:ext uri="{BB962C8B-B14F-4D97-AF65-F5344CB8AC3E}">
        <p14:creationId xmlns:p14="http://schemas.microsoft.com/office/powerpoint/2010/main" val="121206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Cursos y matrícula</a:t>
            </a:r>
          </a:p>
        </p:txBody>
      </p:sp>
      <p:sp>
        <p:nvSpPr>
          <p:cNvPr id="3" name="2 Marcador de contenido"/>
          <p:cNvSpPr>
            <a:spLocks noGrp="1"/>
          </p:cNvSpPr>
          <p:nvPr>
            <p:ph idx="1"/>
          </p:nvPr>
        </p:nvSpPr>
        <p:spPr/>
        <p:txBody>
          <a:bodyPr/>
          <a:lstStyle/>
          <a:p>
            <a:pPr>
              <a:buFont typeface="Wingdings" pitchFamily="2" charset="2"/>
              <a:buChar char="Ø"/>
            </a:pPr>
            <a:r>
              <a:rPr lang="es-CL" dirty="0"/>
              <a:t>Parvularios : 47  estudiantes</a:t>
            </a:r>
          </a:p>
          <a:p>
            <a:pPr>
              <a:buFont typeface="Wingdings" pitchFamily="2" charset="2"/>
              <a:buChar char="Ø"/>
            </a:pPr>
            <a:r>
              <a:rPr lang="es-CL" dirty="0"/>
              <a:t>Básicos:  69 estudiantes</a:t>
            </a:r>
          </a:p>
          <a:p>
            <a:pPr marL="68580" indent="0">
              <a:buNone/>
            </a:pPr>
            <a:r>
              <a:rPr lang="es-CL" dirty="0"/>
              <a:t>Total matrícula:  113 (al término del año)</a:t>
            </a:r>
          </a:p>
        </p:txBody>
      </p:sp>
    </p:spTree>
    <p:extLst>
      <p:ext uri="{BB962C8B-B14F-4D97-AF65-F5344CB8AC3E}">
        <p14:creationId xmlns:p14="http://schemas.microsoft.com/office/powerpoint/2010/main" val="3477575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B7830-9899-A5DF-1525-23130375D8AD}"/>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36D53C86-E35A-4536-6158-3E713A7FB623}"/>
              </a:ext>
            </a:extLst>
          </p:cNvPr>
          <p:cNvSpPr>
            <a:spLocks noGrp="1"/>
          </p:cNvSpPr>
          <p:nvPr>
            <p:ph idx="1"/>
          </p:nvPr>
        </p:nvSpPr>
        <p:spPr/>
        <p:txBody>
          <a:bodyPr/>
          <a:lstStyle/>
          <a:p>
            <a:pPr marL="0" indent="0" algn="just">
              <a:buNone/>
            </a:pPr>
            <a:r>
              <a:rPr lang="es-CL" b="1" dirty="0"/>
              <a:t>Meta asistencia año 2024: </a:t>
            </a:r>
            <a:r>
              <a:rPr lang="es-CL" dirty="0"/>
              <a:t>Al menos 80 %, eso con el fin de mejorar los procesos de enseñanza –aprendizaje de todos los estudiantes. </a:t>
            </a:r>
          </a:p>
        </p:txBody>
      </p:sp>
    </p:spTree>
    <p:extLst>
      <p:ext uri="{BB962C8B-B14F-4D97-AF65-F5344CB8AC3E}">
        <p14:creationId xmlns:p14="http://schemas.microsoft.com/office/powerpoint/2010/main" val="1985440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Modalidad de trabajo</a:t>
            </a:r>
          </a:p>
        </p:txBody>
      </p:sp>
      <p:sp>
        <p:nvSpPr>
          <p:cNvPr id="3" name="2 Marcador de contenido"/>
          <p:cNvSpPr>
            <a:spLocks noGrp="1"/>
          </p:cNvSpPr>
          <p:nvPr>
            <p:ph idx="1"/>
          </p:nvPr>
        </p:nvSpPr>
        <p:spPr/>
        <p:txBody>
          <a:bodyPr>
            <a:normAutofit fontScale="92500"/>
          </a:bodyPr>
          <a:lstStyle/>
          <a:p>
            <a:pPr algn="just"/>
            <a:r>
              <a:rPr lang="es-CL" dirty="0"/>
              <a:t>De acuerdo al diagnóstico que atiende la escuela se aplican metodologías específicas de trabajo para trastorno espectro autista.</a:t>
            </a:r>
          </a:p>
          <a:p>
            <a:pPr marL="64008" indent="0" algn="just">
              <a:buNone/>
            </a:pPr>
            <a:r>
              <a:rPr lang="es-CL" dirty="0"/>
              <a:t>TEACCHS; organización de espacios y tiempo</a:t>
            </a:r>
          </a:p>
          <a:p>
            <a:pPr marL="64008" indent="0" algn="just">
              <a:buNone/>
            </a:pPr>
            <a:r>
              <a:rPr lang="es-CL" dirty="0"/>
              <a:t>PECS; sistema de comunicación aumentativa alternativa</a:t>
            </a:r>
          </a:p>
          <a:p>
            <a:pPr marL="64008" indent="0" algn="just">
              <a:buNone/>
            </a:pPr>
            <a:r>
              <a:rPr lang="es-CL" dirty="0"/>
              <a:t>Barata </a:t>
            </a:r>
            <a:r>
              <a:rPr lang="es-CL" dirty="0" err="1"/>
              <a:t>Lorton</a:t>
            </a:r>
            <a:r>
              <a:rPr lang="es-CL" dirty="0"/>
              <a:t>; metodología para la matemática</a:t>
            </a:r>
          </a:p>
          <a:p>
            <a:pPr marL="64008" indent="0" algn="just">
              <a:buNone/>
            </a:pPr>
            <a:r>
              <a:rPr lang="es-CL" dirty="0" err="1"/>
              <a:t>Palabra+palabra</a:t>
            </a:r>
            <a:r>
              <a:rPr lang="es-CL" dirty="0"/>
              <a:t>; metodología para la </a:t>
            </a:r>
            <a:r>
              <a:rPr lang="es-CL" dirty="0" err="1"/>
              <a:t>lecto</a:t>
            </a:r>
            <a:r>
              <a:rPr lang="es-CL" dirty="0"/>
              <a:t>-escritura</a:t>
            </a:r>
          </a:p>
        </p:txBody>
      </p:sp>
    </p:spTree>
    <p:extLst>
      <p:ext uri="{BB962C8B-B14F-4D97-AF65-F5344CB8AC3E}">
        <p14:creationId xmlns:p14="http://schemas.microsoft.com/office/powerpoint/2010/main" val="3821152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B4E4E5-9CDE-04A4-D7DC-CEDBBD40B5EE}"/>
              </a:ext>
            </a:extLst>
          </p:cNvPr>
          <p:cNvSpPr>
            <a:spLocks noGrp="1"/>
          </p:cNvSpPr>
          <p:nvPr>
            <p:ph type="title"/>
          </p:nvPr>
        </p:nvSpPr>
        <p:spPr/>
        <p:txBody>
          <a:bodyPr>
            <a:normAutofit fontScale="90000"/>
          </a:bodyPr>
          <a:lstStyle/>
          <a:p>
            <a:r>
              <a:rPr lang="es-ES" dirty="0"/>
              <a:t>Asistencia primer semestre año 2023</a:t>
            </a:r>
            <a:endParaRPr lang="es-CL" dirty="0"/>
          </a:p>
        </p:txBody>
      </p:sp>
      <p:graphicFrame>
        <p:nvGraphicFramePr>
          <p:cNvPr id="4" name="Marcador de contenido 3">
            <a:extLst>
              <a:ext uri="{FF2B5EF4-FFF2-40B4-BE49-F238E27FC236}">
                <a16:creationId xmlns:a16="http://schemas.microsoft.com/office/drawing/2014/main" id="{05121E6C-EDDB-CC27-564A-A2789C4DA063}"/>
              </a:ext>
            </a:extLst>
          </p:cNvPr>
          <p:cNvGraphicFramePr>
            <a:graphicFrameLocks noGrp="1"/>
          </p:cNvGraphicFramePr>
          <p:nvPr>
            <p:ph idx="1"/>
            <p:extLst>
              <p:ext uri="{D42A27DB-BD31-4B8C-83A1-F6EECF244321}">
                <p14:modId xmlns:p14="http://schemas.microsoft.com/office/powerpoint/2010/main" val="552854117"/>
              </p:ext>
            </p:extLst>
          </p:nvPr>
        </p:nvGraphicFramePr>
        <p:xfrm>
          <a:off x="1463675" y="2119313"/>
          <a:ext cx="6196008" cy="2966720"/>
        </p:xfrm>
        <a:graphic>
          <a:graphicData uri="http://schemas.openxmlformats.org/drawingml/2006/table">
            <a:tbl>
              <a:tblPr firstRow="1" bandRow="1">
                <a:tableStyleId>{5C22544A-7EE6-4342-B048-85BDC9FD1C3A}</a:tableStyleId>
              </a:tblPr>
              <a:tblGrid>
                <a:gridCol w="1032668">
                  <a:extLst>
                    <a:ext uri="{9D8B030D-6E8A-4147-A177-3AD203B41FA5}">
                      <a16:colId xmlns:a16="http://schemas.microsoft.com/office/drawing/2014/main" val="3558124737"/>
                    </a:ext>
                  </a:extLst>
                </a:gridCol>
                <a:gridCol w="1032668">
                  <a:extLst>
                    <a:ext uri="{9D8B030D-6E8A-4147-A177-3AD203B41FA5}">
                      <a16:colId xmlns:a16="http://schemas.microsoft.com/office/drawing/2014/main" val="3520994998"/>
                    </a:ext>
                  </a:extLst>
                </a:gridCol>
                <a:gridCol w="1032668">
                  <a:extLst>
                    <a:ext uri="{9D8B030D-6E8A-4147-A177-3AD203B41FA5}">
                      <a16:colId xmlns:a16="http://schemas.microsoft.com/office/drawing/2014/main" val="3161864363"/>
                    </a:ext>
                  </a:extLst>
                </a:gridCol>
                <a:gridCol w="1032668">
                  <a:extLst>
                    <a:ext uri="{9D8B030D-6E8A-4147-A177-3AD203B41FA5}">
                      <a16:colId xmlns:a16="http://schemas.microsoft.com/office/drawing/2014/main" val="2682226473"/>
                    </a:ext>
                  </a:extLst>
                </a:gridCol>
                <a:gridCol w="1032668">
                  <a:extLst>
                    <a:ext uri="{9D8B030D-6E8A-4147-A177-3AD203B41FA5}">
                      <a16:colId xmlns:a16="http://schemas.microsoft.com/office/drawing/2014/main" val="1409678548"/>
                    </a:ext>
                  </a:extLst>
                </a:gridCol>
                <a:gridCol w="1032668">
                  <a:extLst>
                    <a:ext uri="{9D8B030D-6E8A-4147-A177-3AD203B41FA5}">
                      <a16:colId xmlns:a16="http://schemas.microsoft.com/office/drawing/2014/main" val="287765515"/>
                    </a:ext>
                  </a:extLst>
                </a:gridCol>
              </a:tblGrid>
              <a:tr h="370840">
                <a:tc>
                  <a:txBody>
                    <a:bodyPr/>
                    <a:lstStyle/>
                    <a:p>
                      <a:r>
                        <a:rPr lang="es-ES" dirty="0"/>
                        <a:t>Curso </a:t>
                      </a:r>
                      <a:endParaRPr lang="es-CL" dirty="0"/>
                    </a:p>
                  </a:txBody>
                  <a:tcPr/>
                </a:tc>
                <a:tc>
                  <a:txBody>
                    <a:bodyPr/>
                    <a:lstStyle/>
                    <a:p>
                      <a:r>
                        <a:rPr lang="es-ES" dirty="0"/>
                        <a:t>Marzo </a:t>
                      </a:r>
                      <a:endParaRPr lang="es-CL" dirty="0"/>
                    </a:p>
                  </a:txBody>
                  <a:tcPr/>
                </a:tc>
                <a:tc>
                  <a:txBody>
                    <a:bodyPr/>
                    <a:lstStyle/>
                    <a:p>
                      <a:r>
                        <a:rPr lang="es-ES" dirty="0"/>
                        <a:t>Abril </a:t>
                      </a:r>
                      <a:endParaRPr lang="es-CL" dirty="0"/>
                    </a:p>
                  </a:txBody>
                  <a:tcPr/>
                </a:tc>
                <a:tc>
                  <a:txBody>
                    <a:bodyPr/>
                    <a:lstStyle/>
                    <a:p>
                      <a:r>
                        <a:rPr lang="es-ES" dirty="0"/>
                        <a:t>Mayo </a:t>
                      </a:r>
                      <a:endParaRPr lang="es-CL" dirty="0"/>
                    </a:p>
                  </a:txBody>
                  <a:tcPr/>
                </a:tc>
                <a:tc>
                  <a:txBody>
                    <a:bodyPr/>
                    <a:lstStyle/>
                    <a:p>
                      <a:r>
                        <a:rPr lang="es-ES" dirty="0"/>
                        <a:t>Junio </a:t>
                      </a:r>
                      <a:endParaRPr lang="es-CL" dirty="0"/>
                    </a:p>
                  </a:txBody>
                  <a:tcPr/>
                </a:tc>
                <a:tc>
                  <a:txBody>
                    <a:bodyPr/>
                    <a:lstStyle/>
                    <a:p>
                      <a:r>
                        <a:rPr lang="es-ES" dirty="0"/>
                        <a:t>Julio </a:t>
                      </a:r>
                      <a:endParaRPr lang="es-CL" dirty="0"/>
                    </a:p>
                  </a:txBody>
                  <a:tcPr/>
                </a:tc>
                <a:extLst>
                  <a:ext uri="{0D108BD9-81ED-4DB2-BD59-A6C34878D82A}">
                    <a16:rowId xmlns:a16="http://schemas.microsoft.com/office/drawing/2014/main" val="1635090257"/>
                  </a:ext>
                </a:extLst>
              </a:tr>
              <a:tr h="370840">
                <a:tc>
                  <a:txBody>
                    <a:bodyPr/>
                    <a:lstStyle/>
                    <a:p>
                      <a:r>
                        <a:rPr lang="es-ES" dirty="0"/>
                        <a:t>NT 1 A</a:t>
                      </a:r>
                      <a:endParaRPr lang="es-CL" dirty="0"/>
                    </a:p>
                  </a:txBody>
                  <a:tcPr/>
                </a:tc>
                <a:tc>
                  <a:txBody>
                    <a:bodyPr/>
                    <a:lstStyle/>
                    <a:p>
                      <a:r>
                        <a:rPr lang="es-ES" dirty="0"/>
                        <a:t>85,7</a:t>
                      </a:r>
                      <a:endParaRPr lang="es-CL" dirty="0"/>
                    </a:p>
                  </a:txBody>
                  <a:tcPr/>
                </a:tc>
                <a:tc>
                  <a:txBody>
                    <a:bodyPr/>
                    <a:lstStyle/>
                    <a:p>
                      <a:r>
                        <a:rPr lang="es-ES" dirty="0"/>
                        <a:t>79,8</a:t>
                      </a:r>
                      <a:endParaRPr lang="es-CL" dirty="0"/>
                    </a:p>
                  </a:txBody>
                  <a:tcPr/>
                </a:tc>
                <a:tc>
                  <a:txBody>
                    <a:bodyPr/>
                    <a:lstStyle/>
                    <a:p>
                      <a:r>
                        <a:rPr lang="es-ES" dirty="0"/>
                        <a:t>72,7</a:t>
                      </a:r>
                      <a:endParaRPr lang="es-CL" dirty="0"/>
                    </a:p>
                  </a:txBody>
                  <a:tcPr/>
                </a:tc>
                <a:tc>
                  <a:txBody>
                    <a:bodyPr/>
                    <a:lstStyle/>
                    <a:p>
                      <a:r>
                        <a:rPr lang="es-ES" dirty="0"/>
                        <a:t>49,2</a:t>
                      </a:r>
                      <a:endParaRPr lang="es-CL" dirty="0"/>
                    </a:p>
                  </a:txBody>
                  <a:tcPr/>
                </a:tc>
                <a:tc>
                  <a:txBody>
                    <a:bodyPr/>
                    <a:lstStyle/>
                    <a:p>
                      <a:r>
                        <a:rPr lang="es-ES" dirty="0"/>
                        <a:t>92,2</a:t>
                      </a:r>
                      <a:endParaRPr lang="es-CL" dirty="0"/>
                    </a:p>
                  </a:txBody>
                  <a:tcPr/>
                </a:tc>
                <a:extLst>
                  <a:ext uri="{0D108BD9-81ED-4DB2-BD59-A6C34878D82A}">
                    <a16:rowId xmlns:a16="http://schemas.microsoft.com/office/drawing/2014/main" val="1696427191"/>
                  </a:ext>
                </a:extLst>
              </a:tr>
              <a:tr h="370840">
                <a:tc>
                  <a:txBody>
                    <a:bodyPr/>
                    <a:lstStyle/>
                    <a:p>
                      <a:r>
                        <a:rPr lang="es-ES" dirty="0"/>
                        <a:t>NT 1 B</a:t>
                      </a:r>
                      <a:endParaRPr lang="es-CL" dirty="0"/>
                    </a:p>
                  </a:txBody>
                  <a:tcPr/>
                </a:tc>
                <a:tc>
                  <a:txBody>
                    <a:bodyPr/>
                    <a:lstStyle/>
                    <a:p>
                      <a:r>
                        <a:rPr lang="es-ES" dirty="0"/>
                        <a:t>79,9</a:t>
                      </a:r>
                      <a:endParaRPr lang="es-CL" dirty="0"/>
                    </a:p>
                  </a:txBody>
                  <a:tcPr/>
                </a:tc>
                <a:tc>
                  <a:txBody>
                    <a:bodyPr/>
                    <a:lstStyle/>
                    <a:p>
                      <a:r>
                        <a:rPr lang="es-ES" dirty="0"/>
                        <a:t>79,6</a:t>
                      </a:r>
                      <a:endParaRPr lang="es-CL" dirty="0"/>
                    </a:p>
                  </a:txBody>
                  <a:tcPr/>
                </a:tc>
                <a:tc>
                  <a:txBody>
                    <a:bodyPr/>
                    <a:lstStyle/>
                    <a:p>
                      <a:r>
                        <a:rPr lang="es-ES" dirty="0"/>
                        <a:t>64,2</a:t>
                      </a:r>
                      <a:endParaRPr lang="es-CL" dirty="0"/>
                    </a:p>
                  </a:txBody>
                  <a:tcPr/>
                </a:tc>
                <a:tc>
                  <a:txBody>
                    <a:bodyPr/>
                    <a:lstStyle/>
                    <a:p>
                      <a:r>
                        <a:rPr lang="es-ES" dirty="0"/>
                        <a:t>68,2</a:t>
                      </a:r>
                      <a:endParaRPr lang="es-CL" dirty="0"/>
                    </a:p>
                  </a:txBody>
                  <a:tcPr/>
                </a:tc>
                <a:tc>
                  <a:txBody>
                    <a:bodyPr/>
                    <a:lstStyle/>
                    <a:p>
                      <a:r>
                        <a:rPr lang="es-ES" dirty="0"/>
                        <a:t>84,4</a:t>
                      </a:r>
                      <a:endParaRPr lang="es-CL" dirty="0"/>
                    </a:p>
                  </a:txBody>
                  <a:tcPr/>
                </a:tc>
                <a:extLst>
                  <a:ext uri="{0D108BD9-81ED-4DB2-BD59-A6C34878D82A}">
                    <a16:rowId xmlns:a16="http://schemas.microsoft.com/office/drawing/2014/main" val="3879059057"/>
                  </a:ext>
                </a:extLst>
              </a:tr>
              <a:tr h="370840">
                <a:tc>
                  <a:txBody>
                    <a:bodyPr/>
                    <a:lstStyle/>
                    <a:p>
                      <a:r>
                        <a:rPr lang="es-ES" dirty="0"/>
                        <a:t>NT 2 A</a:t>
                      </a:r>
                      <a:endParaRPr lang="es-CL" dirty="0"/>
                    </a:p>
                  </a:txBody>
                  <a:tcPr/>
                </a:tc>
                <a:tc>
                  <a:txBody>
                    <a:bodyPr/>
                    <a:lstStyle/>
                    <a:p>
                      <a:r>
                        <a:rPr lang="es-ES" dirty="0"/>
                        <a:t>91,5</a:t>
                      </a:r>
                      <a:endParaRPr lang="es-CL" dirty="0"/>
                    </a:p>
                  </a:txBody>
                  <a:tcPr/>
                </a:tc>
                <a:tc>
                  <a:txBody>
                    <a:bodyPr/>
                    <a:lstStyle/>
                    <a:p>
                      <a:r>
                        <a:rPr lang="es-ES" dirty="0"/>
                        <a:t>89,4</a:t>
                      </a:r>
                      <a:endParaRPr lang="es-CL" dirty="0"/>
                    </a:p>
                  </a:txBody>
                  <a:tcPr/>
                </a:tc>
                <a:tc>
                  <a:txBody>
                    <a:bodyPr/>
                    <a:lstStyle/>
                    <a:p>
                      <a:r>
                        <a:rPr lang="es-ES" dirty="0"/>
                        <a:t>79,2</a:t>
                      </a:r>
                      <a:endParaRPr lang="es-CL" dirty="0"/>
                    </a:p>
                  </a:txBody>
                  <a:tcPr/>
                </a:tc>
                <a:tc>
                  <a:txBody>
                    <a:bodyPr/>
                    <a:lstStyle/>
                    <a:p>
                      <a:r>
                        <a:rPr lang="es-ES" dirty="0"/>
                        <a:t>68,2</a:t>
                      </a:r>
                      <a:endParaRPr lang="es-CL" dirty="0"/>
                    </a:p>
                  </a:txBody>
                  <a:tcPr/>
                </a:tc>
                <a:tc>
                  <a:txBody>
                    <a:bodyPr/>
                    <a:lstStyle/>
                    <a:p>
                      <a:r>
                        <a:rPr lang="es-ES" dirty="0"/>
                        <a:t>84,4</a:t>
                      </a:r>
                      <a:endParaRPr lang="es-CL" dirty="0"/>
                    </a:p>
                  </a:txBody>
                  <a:tcPr/>
                </a:tc>
                <a:extLst>
                  <a:ext uri="{0D108BD9-81ED-4DB2-BD59-A6C34878D82A}">
                    <a16:rowId xmlns:a16="http://schemas.microsoft.com/office/drawing/2014/main" val="2995381841"/>
                  </a:ext>
                </a:extLst>
              </a:tr>
              <a:tr h="370840">
                <a:tc>
                  <a:txBody>
                    <a:bodyPr/>
                    <a:lstStyle/>
                    <a:p>
                      <a:r>
                        <a:rPr lang="es-ES" dirty="0"/>
                        <a:t>NT 2 B</a:t>
                      </a:r>
                      <a:endParaRPr lang="es-CL" dirty="0"/>
                    </a:p>
                  </a:txBody>
                  <a:tcPr/>
                </a:tc>
                <a:tc>
                  <a:txBody>
                    <a:bodyPr/>
                    <a:lstStyle/>
                    <a:p>
                      <a:r>
                        <a:rPr lang="es-ES" dirty="0"/>
                        <a:t>82,4</a:t>
                      </a:r>
                      <a:endParaRPr lang="es-CL" dirty="0"/>
                    </a:p>
                  </a:txBody>
                  <a:tcPr/>
                </a:tc>
                <a:tc>
                  <a:txBody>
                    <a:bodyPr/>
                    <a:lstStyle/>
                    <a:p>
                      <a:r>
                        <a:rPr lang="es-ES" dirty="0"/>
                        <a:t>79,6</a:t>
                      </a:r>
                      <a:endParaRPr lang="es-CL" dirty="0"/>
                    </a:p>
                  </a:txBody>
                  <a:tcPr/>
                </a:tc>
                <a:tc>
                  <a:txBody>
                    <a:bodyPr/>
                    <a:lstStyle/>
                    <a:p>
                      <a:r>
                        <a:rPr lang="es-ES" dirty="0"/>
                        <a:t>82,4</a:t>
                      </a:r>
                      <a:endParaRPr lang="es-CL" dirty="0"/>
                    </a:p>
                  </a:txBody>
                  <a:tcPr/>
                </a:tc>
                <a:tc>
                  <a:txBody>
                    <a:bodyPr/>
                    <a:lstStyle/>
                    <a:p>
                      <a:r>
                        <a:rPr lang="es-ES" dirty="0"/>
                        <a:t>67,4</a:t>
                      </a:r>
                      <a:endParaRPr lang="es-CL" dirty="0"/>
                    </a:p>
                  </a:txBody>
                  <a:tcPr/>
                </a:tc>
                <a:tc>
                  <a:txBody>
                    <a:bodyPr/>
                    <a:lstStyle/>
                    <a:p>
                      <a:r>
                        <a:rPr lang="es-ES" dirty="0"/>
                        <a:t>74</a:t>
                      </a:r>
                      <a:endParaRPr lang="es-CL" dirty="0"/>
                    </a:p>
                  </a:txBody>
                  <a:tcPr/>
                </a:tc>
                <a:extLst>
                  <a:ext uri="{0D108BD9-81ED-4DB2-BD59-A6C34878D82A}">
                    <a16:rowId xmlns:a16="http://schemas.microsoft.com/office/drawing/2014/main" val="4157120498"/>
                  </a:ext>
                </a:extLst>
              </a:tr>
              <a:tr h="370840">
                <a:tc>
                  <a:txBody>
                    <a:bodyPr/>
                    <a:lstStyle/>
                    <a:p>
                      <a:r>
                        <a:rPr lang="es-ES" dirty="0"/>
                        <a:t>NT 2 C</a:t>
                      </a:r>
                      <a:endParaRPr lang="es-CL" dirty="0"/>
                    </a:p>
                  </a:txBody>
                  <a:tcPr/>
                </a:tc>
                <a:tc>
                  <a:txBody>
                    <a:bodyPr/>
                    <a:lstStyle/>
                    <a:p>
                      <a:r>
                        <a:rPr lang="es-ES" dirty="0"/>
                        <a:t>93,9</a:t>
                      </a:r>
                      <a:endParaRPr lang="es-CL" dirty="0"/>
                    </a:p>
                  </a:txBody>
                  <a:tcPr/>
                </a:tc>
                <a:tc>
                  <a:txBody>
                    <a:bodyPr/>
                    <a:lstStyle/>
                    <a:p>
                      <a:r>
                        <a:rPr lang="es-ES" dirty="0"/>
                        <a:t>75,6</a:t>
                      </a:r>
                      <a:endParaRPr lang="es-CL" dirty="0"/>
                    </a:p>
                  </a:txBody>
                  <a:tcPr/>
                </a:tc>
                <a:tc>
                  <a:txBody>
                    <a:bodyPr/>
                    <a:lstStyle/>
                    <a:p>
                      <a:r>
                        <a:rPr lang="es-ES" dirty="0"/>
                        <a:t>73,2</a:t>
                      </a:r>
                      <a:endParaRPr lang="es-CL" dirty="0"/>
                    </a:p>
                  </a:txBody>
                  <a:tcPr/>
                </a:tc>
                <a:tc>
                  <a:txBody>
                    <a:bodyPr/>
                    <a:lstStyle/>
                    <a:p>
                      <a:r>
                        <a:rPr lang="es-ES" dirty="0"/>
                        <a:t>65,9</a:t>
                      </a:r>
                      <a:endParaRPr lang="es-CL" dirty="0"/>
                    </a:p>
                  </a:txBody>
                  <a:tcPr/>
                </a:tc>
                <a:tc>
                  <a:txBody>
                    <a:bodyPr/>
                    <a:lstStyle/>
                    <a:p>
                      <a:r>
                        <a:rPr lang="es-ES" dirty="0"/>
                        <a:t>71,5</a:t>
                      </a:r>
                      <a:endParaRPr lang="es-CL" dirty="0"/>
                    </a:p>
                  </a:txBody>
                  <a:tcPr/>
                </a:tc>
                <a:extLst>
                  <a:ext uri="{0D108BD9-81ED-4DB2-BD59-A6C34878D82A}">
                    <a16:rowId xmlns:a16="http://schemas.microsoft.com/office/drawing/2014/main" val="2714477507"/>
                  </a:ext>
                </a:extLst>
              </a:tr>
              <a:tr h="370840">
                <a:tc>
                  <a:txBody>
                    <a:bodyPr/>
                    <a:lstStyle/>
                    <a:p>
                      <a:r>
                        <a:rPr lang="es-ES" dirty="0"/>
                        <a:t>NT 2 D</a:t>
                      </a:r>
                      <a:endParaRPr lang="es-CL" dirty="0"/>
                    </a:p>
                  </a:txBody>
                  <a:tcPr/>
                </a:tc>
                <a:tc>
                  <a:txBody>
                    <a:bodyPr/>
                    <a:lstStyle/>
                    <a:p>
                      <a:r>
                        <a:rPr lang="es-ES" dirty="0"/>
                        <a:t>77,2</a:t>
                      </a:r>
                      <a:endParaRPr lang="es-CL" dirty="0"/>
                    </a:p>
                  </a:txBody>
                  <a:tcPr/>
                </a:tc>
                <a:tc>
                  <a:txBody>
                    <a:bodyPr/>
                    <a:lstStyle/>
                    <a:p>
                      <a:r>
                        <a:rPr lang="es-ES" dirty="0"/>
                        <a:t>66,9</a:t>
                      </a:r>
                      <a:endParaRPr lang="es-CL" dirty="0"/>
                    </a:p>
                  </a:txBody>
                  <a:tcPr/>
                </a:tc>
                <a:tc>
                  <a:txBody>
                    <a:bodyPr/>
                    <a:lstStyle/>
                    <a:p>
                      <a:r>
                        <a:rPr lang="es-ES" dirty="0"/>
                        <a:t>83,5</a:t>
                      </a:r>
                      <a:endParaRPr lang="es-CL" dirty="0"/>
                    </a:p>
                  </a:txBody>
                  <a:tcPr/>
                </a:tc>
                <a:tc>
                  <a:txBody>
                    <a:bodyPr/>
                    <a:lstStyle/>
                    <a:p>
                      <a:r>
                        <a:rPr lang="es-ES" dirty="0"/>
                        <a:t>50,9</a:t>
                      </a:r>
                      <a:endParaRPr lang="es-CL" dirty="0"/>
                    </a:p>
                  </a:txBody>
                  <a:tcPr/>
                </a:tc>
                <a:tc>
                  <a:txBody>
                    <a:bodyPr/>
                    <a:lstStyle/>
                    <a:p>
                      <a:r>
                        <a:rPr lang="es-ES" dirty="0"/>
                        <a:t>83,3</a:t>
                      </a:r>
                      <a:endParaRPr lang="es-CL" dirty="0"/>
                    </a:p>
                  </a:txBody>
                  <a:tcPr/>
                </a:tc>
                <a:extLst>
                  <a:ext uri="{0D108BD9-81ED-4DB2-BD59-A6C34878D82A}">
                    <a16:rowId xmlns:a16="http://schemas.microsoft.com/office/drawing/2014/main" val="3151163407"/>
                  </a:ext>
                </a:extLst>
              </a:tr>
              <a:tr h="370840">
                <a:tc>
                  <a:txBody>
                    <a:bodyPr/>
                    <a:lstStyle/>
                    <a:p>
                      <a:r>
                        <a:rPr lang="es-ES" dirty="0"/>
                        <a:t>NT 2 E</a:t>
                      </a:r>
                      <a:endParaRPr lang="es-CL" dirty="0"/>
                    </a:p>
                  </a:txBody>
                  <a:tcPr/>
                </a:tc>
                <a:tc>
                  <a:txBody>
                    <a:bodyPr/>
                    <a:lstStyle/>
                    <a:p>
                      <a:r>
                        <a:rPr lang="es-ES" dirty="0"/>
                        <a:t>70,4</a:t>
                      </a:r>
                      <a:endParaRPr lang="es-CL" dirty="0"/>
                    </a:p>
                  </a:txBody>
                  <a:tcPr/>
                </a:tc>
                <a:tc>
                  <a:txBody>
                    <a:bodyPr/>
                    <a:lstStyle/>
                    <a:p>
                      <a:r>
                        <a:rPr lang="es-ES" dirty="0"/>
                        <a:t>87,7</a:t>
                      </a:r>
                      <a:endParaRPr lang="es-CL" dirty="0"/>
                    </a:p>
                  </a:txBody>
                  <a:tcPr/>
                </a:tc>
                <a:tc>
                  <a:txBody>
                    <a:bodyPr/>
                    <a:lstStyle/>
                    <a:p>
                      <a:r>
                        <a:rPr lang="es-ES" dirty="0"/>
                        <a:t>62,8</a:t>
                      </a:r>
                      <a:endParaRPr lang="es-CL" dirty="0"/>
                    </a:p>
                  </a:txBody>
                  <a:tcPr/>
                </a:tc>
                <a:tc>
                  <a:txBody>
                    <a:bodyPr/>
                    <a:lstStyle/>
                    <a:p>
                      <a:r>
                        <a:rPr lang="es-ES" dirty="0"/>
                        <a:t>45,3</a:t>
                      </a:r>
                      <a:endParaRPr lang="es-CL" dirty="0"/>
                    </a:p>
                  </a:txBody>
                  <a:tcPr/>
                </a:tc>
                <a:tc>
                  <a:txBody>
                    <a:bodyPr/>
                    <a:lstStyle/>
                    <a:p>
                      <a:r>
                        <a:rPr lang="es-ES" dirty="0"/>
                        <a:t>63,6</a:t>
                      </a:r>
                      <a:endParaRPr lang="es-CL" dirty="0"/>
                    </a:p>
                  </a:txBody>
                  <a:tcPr/>
                </a:tc>
                <a:extLst>
                  <a:ext uri="{0D108BD9-81ED-4DB2-BD59-A6C34878D82A}">
                    <a16:rowId xmlns:a16="http://schemas.microsoft.com/office/drawing/2014/main" val="878412360"/>
                  </a:ext>
                </a:extLst>
              </a:tr>
            </a:tbl>
          </a:graphicData>
        </a:graphic>
      </p:graphicFrame>
    </p:spTree>
    <p:extLst>
      <p:ext uri="{BB962C8B-B14F-4D97-AF65-F5344CB8AC3E}">
        <p14:creationId xmlns:p14="http://schemas.microsoft.com/office/powerpoint/2010/main" val="189073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21AC64-284B-FB3C-9AE5-97C352470415}"/>
              </a:ext>
            </a:extLst>
          </p:cNvPr>
          <p:cNvSpPr>
            <a:spLocks noGrp="1"/>
          </p:cNvSpPr>
          <p:nvPr>
            <p:ph type="title"/>
          </p:nvPr>
        </p:nvSpPr>
        <p:spPr/>
        <p:txBody>
          <a:bodyPr/>
          <a:lstStyle/>
          <a:p>
            <a:endParaRPr lang="es-CL"/>
          </a:p>
        </p:txBody>
      </p:sp>
      <p:graphicFrame>
        <p:nvGraphicFramePr>
          <p:cNvPr id="4" name="Marcador de contenido 3">
            <a:extLst>
              <a:ext uri="{FF2B5EF4-FFF2-40B4-BE49-F238E27FC236}">
                <a16:creationId xmlns:a16="http://schemas.microsoft.com/office/drawing/2014/main" id="{5744F39A-6152-749C-2658-5771AB35404E}"/>
              </a:ext>
            </a:extLst>
          </p:cNvPr>
          <p:cNvGraphicFramePr>
            <a:graphicFrameLocks noGrp="1"/>
          </p:cNvGraphicFramePr>
          <p:nvPr>
            <p:ph idx="1"/>
            <p:extLst>
              <p:ext uri="{D42A27DB-BD31-4B8C-83A1-F6EECF244321}">
                <p14:modId xmlns:p14="http://schemas.microsoft.com/office/powerpoint/2010/main" val="1182622290"/>
              </p:ext>
            </p:extLst>
          </p:nvPr>
        </p:nvGraphicFramePr>
        <p:xfrm>
          <a:off x="1463675" y="2119313"/>
          <a:ext cx="6196008" cy="2966720"/>
        </p:xfrm>
        <a:graphic>
          <a:graphicData uri="http://schemas.openxmlformats.org/drawingml/2006/table">
            <a:tbl>
              <a:tblPr firstRow="1" bandRow="1">
                <a:tableStyleId>{5C22544A-7EE6-4342-B048-85BDC9FD1C3A}</a:tableStyleId>
              </a:tblPr>
              <a:tblGrid>
                <a:gridCol w="1032668">
                  <a:extLst>
                    <a:ext uri="{9D8B030D-6E8A-4147-A177-3AD203B41FA5}">
                      <a16:colId xmlns:a16="http://schemas.microsoft.com/office/drawing/2014/main" val="264894248"/>
                    </a:ext>
                  </a:extLst>
                </a:gridCol>
                <a:gridCol w="1032668">
                  <a:extLst>
                    <a:ext uri="{9D8B030D-6E8A-4147-A177-3AD203B41FA5}">
                      <a16:colId xmlns:a16="http://schemas.microsoft.com/office/drawing/2014/main" val="2850112217"/>
                    </a:ext>
                  </a:extLst>
                </a:gridCol>
                <a:gridCol w="1032668">
                  <a:extLst>
                    <a:ext uri="{9D8B030D-6E8A-4147-A177-3AD203B41FA5}">
                      <a16:colId xmlns:a16="http://schemas.microsoft.com/office/drawing/2014/main" val="374518337"/>
                    </a:ext>
                  </a:extLst>
                </a:gridCol>
                <a:gridCol w="1032668">
                  <a:extLst>
                    <a:ext uri="{9D8B030D-6E8A-4147-A177-3AD203B41FA5}">
                      <a16:colId xmlns:a16="http://schemas.microsoft.com/office/drawing/2014/main" val="1619057997"/>
                    </a:ext>
                  </a:extLst>
                </a:gridCol>
                <a:gridCol w="1032668">
                  <a:extLst>
                    <a:ext uri="{9D8B030D-6E8A-4147-A177-3AD203B41FA5}">
                      <a16:colId xmlns:a16="http://schemas.microsoft.com/office/drawing/2014/main" val="503023594"/>
                    </a:ext>
                  </a:extLst>
                </a:gridCol>
                <a:gridCol w="1032668">
                  <a:extLst>
                    <a:ext uri="{9D8B030D-6E8A-4147-A177-3AD203B41FA5}">
                      <a16:colId xmlns:a16="http://schemas.microsoft.com/office/drawing/2014/main" val="3546981771"/>
                    </a:ext>
                  </a:extLst>
                </a:gridCol>
              </a:tblGrid>
              <a:tr h="370840">
                <a:tc>
                  <a:txBody>
                    <a:bodyPr/>
                    <a:lstStyle/>
                    <a:p>
                      <a:r>
                        <a:rPr lang="es-ES" dirty="0"/>
                        <a:t>Curso </a:t>
                      </a:r>
                      <a:endParaRPr lang="es-CL" dirty="0"/>
                    </a:p>
                  </a:txBody>
                  <a:tcPr/>
                </a:tc>
                <a:tc>
                  <a:txBody>
                    <a:bodyPr/>
                    <a:lstStyle/>
                    <a:p>
                      <a:r>
                        <a:rPr lang="es-ES" dirty="0"/>
                        <a:t>Marzo </a:t>
                      </a:r>
                      <a:endParaRPr lang="es-CL" dirty="0"/>
                    </a:p>
                  </a:txBody>
                  <a:tcPr/>
                </a:tc>
                <a:tc>
                  <a:txBody>
                    <a:bodyPr/>
                    <a:lstStyle/>
                    <a:p>
                      <a:r>
                        <a:rPr lang="es-ES" dirty="0"/>
                        <a:t>Abril </a:t>
                      </a:r>
                      <a:endParaRPr lang="es-CL" dirty="0"/>
                    </a:p>
                  </a:txBody>
                  <a:tcPr/>
                </a:tc>
                <a:tc>
                  <a:txBody>
                    <a:bodyPr/>
                    <a:lstStyle/>
                    <a:p>
                      <a:r>
                        <a:rPr lang="es-ES" dirty="0"/>
                        <a:t>Mayo </a:t>
                      </a:r>
                      <a:endParaRPr lang="es-CL" dirty="0"/>
                    </a:p>
                  </a:txBody>
                  <a:tcPr/>
                </a:tc>
                <a:tc>
                  <a:txBody>
                    <a:bodyPr/>
                    <a:lstStyle/>
                    <a:p>
                      <a:r>
                        <a:rPr lang="es-ES" dirty="0"/>
                        <a:t>Junio </a:t>
                      </a:r>
                      <a:endParaRPr lang="es-CL" dirty="0"/>
                    </a:p>
                  </a:txBody>
                  <a:tcPr/>
                </a:tc>
                <a:tc>
                  <a:txBody>
                    <a:bodyPr/>
                    <a:lstStyle/>
                    <a:p>
                      <a:r>
                        <a:rPr lang="es-ES" dirty="0"/>
                        <a:t>Julio </a:t>
                      </a:r>
                      <a:endParaRPr lang="es-CL" dirty="0"/>
                    </a:p>
                  </a:txBody>
                  <a:tcPr/>
                </a:tc>
                <a:extLst>
                  <a:ext uri="{0D108BD9-81ED-4DB2-BD59-A6C34878D82A}">
                    <a16:rowId xmlns:a16="http://schemas.microsoft.com/office/drawing/2014/main" val="2990199489"/>
                  </a:ext>
                </a:extLst>
              </a:tr>
              <a:tr h="370840">
                <a:tc>
                  <a:txBody>
                    <a:bodyPr/>
                    <a:lstStyle/>
                    <a:p>
                      <a:r>
                        <a:rPr lang="es-ES" dirty="0"/>
                        <a:t>1 B-A</a:t>
                      </a:r>
                      <a:endParaRPr lang="es-CL" dirty="0"/>
                    </a:p>
                  </a:txBody>
                  <a:tcPr/>
                </a:tc>
                <a:tc>
                  <a:txBody>
                    <a:bodyPr/>
                    <a:lstStyle/>
                    <a:p>
                      <a:r>
                        <a:rPr lang="es-ES" dirty="0"/>
                        <a:t>64,9</a:t>
                      </a:r>
                      <a:endParaRPr lang="es-CL" dirty="0"/>
                    </a:p>
                  </a:txBody>
                  <a:tcPr/>
                </a:tc>
                <a:tc>
                  <a:txBody>
                    <a:bodyPr/>
                    <a:lstStyle/>
                    <a:p>
                      <a:r>
                        <a:rPr lang="es-ES" dirty="0"/>
                        <a:t>78</a:t>
                      </a:r>
                      <a:endParaRPr lang="es-CL" dirty="0"/>
                    </a:p>
                  </a:txBody>
                  <a:tcPr/>
                </a:tc>
                <a:tc>
                  <a:txBody>
                    <a:bodyPr/>
                    <a:lstStyle/>
                    <a:p>
                      <a:r>
                        <a:rPr lang="es-ES" dirty="0"/>
                        <a:t>71,2</a:t>
                      </a:r>
                      <a:endParaRPr lang="es-CL" dirty="0"/>
                    </a:p>
                  </a:txBody>
                  <a:tcPr/>
                </a:tc>
                <a:tc>
                  <a:txBody>
                    <a:bodyPr/>
                    <a:lstStyle/>
                    <a:p>
                      <a:r>
                        <a:rPr lang="es-ES" dirty="0"/>
                        <a:t>61,1</a:t>
                      </a:r>
                      <a:endParaRPr lang="es-CL" dirty="0"/>
                    </a:p>
                  </a:txBody>
                  <a:tcPr/>
                </a:tc>
                <a:tc>
                  <a:txBody>
                    <a:bodyPr/>
                    <a:lstStyle/>
                    <a:p>
                      <a:r>
                        <a:rPr lang="es-ES" dirty="0"/>
                        <a:t>72,7</a:t>
                      </a:r>
                      <a:endParaRPr lang="es-CL" dirty="0"/>
                    </a:p>
                  </a:txBody>
                  <a:tcPr/>
                </a:tc>
                <a:extLst>
                  <a:ext uri="{0D108BD9-81ED-4DB2-BD59-A6C34878D82A}">
                    <a16:rowId xmlns:a16="http://schemas.microsoft.com/office/drawing/2014/main" val="3728600135"/>
                  </a:ext>
                </a:extLst>
              </a:tr>
              <a:tr h="370840">
                <a:tc>
                  <a:txBody>
                    <a:bodyPr/>
                    <a:lstStyle/>
                    <a:p>
                      <a:r>
                        <a:rPr lang="es-ES" dirty="0"/>
                        <a:t>1B-B</a:t>
                      </a:r>
                      <a:endParaRPr lang="es-CL" dirty="0"/>
                    </a:p>
                  </a:txBody>
                  <a:tcPr/>
                </a:tc>
                <a:tc>
                  <a:txBody>
                    <a:bodyPr/>
                    <a:lstStyle/>
                    <a:p>
                      <a:r>
                        <a:rPr lang="es-ES" dirty="0"/>
                        <a:t>71,4</a:t>
                      </a:r>
                      <a:endParaRPr lang="es-CL" dirty="0"/>
                    </a:p>
                  </a:txBody>
                  <a:tcPr/>
                </a:tc>
                <a:tc>
                  <a:txBody>
                    <a:bodyPr/>
                    <a:lstStyle/>
                    <a:p>
                      <a:r>
                        <a:rPr lang="es-ES" dirty="0"/>
                        <a:t>94,7</a:t>
                      </a:r>
                      <a:endParaRPr lang="es-CL" dirty="0"/>
                    </a:p>
                  </a:txBody>
                  <a:tcPr/>
                </a:tc>
                <a:tc>
                  <a:txBody>
                    <a:bodyPr/>
                    <a:lstStyle/>
                    <a:p>
                      <a:r>
                        <a:rPr lang="es-ES" dirty="0"/>
                        <a:t>83,7</a:t>
                      </a:r>
                      <a:endParaRPr lang="es-CL" dirty="0"/>
                    </a:p>
                  </a:txBody>
                  <a:tcPr/>
                </a:tc>
                <a:tc>
                  <a:txBody>
                    <a:bodyPr/>
                    <a:lstStyle/>
                    <a:p>
                      <a:r>
                        <a:rPr lang="es-ES" dirty="0"/>
                        <a:t>76,1</a:t>
                      </a:r>
                      <a:endParaRPr lang="es-CL" dirty="0"/>
                    </a:p>
                  </a:txBody>
                  <a:tcPr/>
                </a:tc>
                <a:tc>
                  <a:txBody>
                    <a:bodyPr/>
                    <a:lstStyle/>
                    <a:p>
                      <a:r>
                        <a:rPr lang="es-ES" dirty="0"/>
                        <a:t>100</a:t>
                      </a:r>
                      <a:endParaRPr lang="es-CL" dirty="0"/>
                    </a:p>
                  </a:txBody>
                  <a:tcPr/>
                </a:tc>
                <a:extLst>
                  <a:ext uri="{0D108BD9-81ED-4DB2-BD59-A6C34878D82A}">
                    <a16:rowId xmlns:a16="http://schemas.microsoft.com/office/drawing/2014/main" val="141999433"/>
                  </a:ext>
                </a:extLst>
              </a:tr>
              <a:tr h="370840">
                <a:tc>
                  <a:txBody>
                    <a:bodyPr/>
                    <a:lstStyle/>
                    <a:p>
                      <a:r>
                        <a:rPr lang="es-ES" dirty="0"/>
                        <a:t>2B-A</a:t>
                      </a:r>
                      <a:endParaRPr lang="es-CL" dirty="0"/>
                    </a:p>
                  </a:txBody>
                  <a:tcPr/>
                </a:tc>
                <a:tc>
                  <a:txBody>
                    <a:bodyPr/>
                    <a:lstStyle/>
                    <a:p>
                      <a:r>
                        <a:rPr lang="es-ES" dirty="0"/>
                        <a:t>79,2</a:t>
                      </a:r>
                      <a:endParaRPr lang="es-CL" dirty="0"/>
                    </a:p>
                  </a:txBody>
                  <a:tcPr/>
                </a:tc>
                <a:tc>
                  <a:txBody>
                    <a:bodyPr/>
                    <a:lstStyle/>
                    <a:p>
                      <a:r>
                        <a:rPr lang="es-ES" dirty="0"/>
                        <a:t>66,9</a:t>
                      </a:r>
                      <a:endParaRPr lang="es-CL" dirty="0"/>
                    </a:p>
                  </a:txBody>
                  <a:tcPr/>
                </a:tc>
                <a:tc>
                  <a:txBody>
                    <a:bodyPr/>
                    <a:lstStyle/>
                    <a:p>
                      <a:r>
                        <a:rPr lang="es-ES" dirty="0"/>
                        <a:t>75,3</a:t>
                      </a:r>
                      <a:endParaRPr lang="es-CL" dirty="0"/>
                    </a:p>
                  </a:txBody>
                  <a:tcPr/>
                </a:tc>
                <a:tc>
                  <a:txBody>
                    <a:bodyPr/>
                    <a:lstStyle/>
                    <a:p>
                      <a:r>
                        <a:rPr lang="es-ES" dirty="0"/>
                        <a:t>51,5</a:t>
                      </a:r>
                      <a:endParaRPr lang="es-CL" dirty="0"/>
                    </a:p>
                  </a:txBody>
                  <a:tcPr/>
                </a:tc>
                <a:tc>
                  <a:txBody>
                    <a:bodyPr/>
                    <a:lstStyle/>
                    <a:p>
                      <a:r>
                        <a:rPr lang="es-ES" dirty="0"/>
                        <a:t>65,1</a:t>
                      </a:r>
                      <a:endParaRPr lang="es-CL" dirty="0"/>
                    </a:p>
                  </a:txBody>
                  <a:tcPr/>
                </a:tc>
                <a:extLst>
                  <a:ext uri="{0D108BD9-81ED-4DB2-BD59-A6C34878D82A}">
                    <a16:rowId xmlns:a16="http://schemas.microsoft.com/office/drawing/2014/main" val="2591921367"/>
                  </a:ext>
                </a:extLst>
              </a:tr>
              <a:tr h="370840">
                <a:tc>
                  <a:txBody>
                    <a:bodyPr/>
                    <a:lstStyle/>
                    <a:p>
                      <a:r>
                        <a:rPr lang="es-ES" dirty="0"/>
                        <a:t>2B-B</a:t>
                      </a:r>
                      <a:endParaRPr lang="es-CL" dirty="0"/>
                    </a:p>
                  </a:txBody>
                  <a:tcPr/>
                </a:tc>
                <a:tc>
                  <a:txBody>
                    <a:bodyPr/>
                    <a:lstStyle/>
                    <a:p>
                      <a:r>
                        <a:rPr lang="es-ES" dirty="0"/>
                        <a:t>80,5</a:t>
                      </a:r>
                      <a:endParaRPr lang="es-CL" dirty="0"/>
                    </a:p>
                  </a:txBody>
                  <a:tcPr/>
                </a:tc>
                <a:tc>
                  <a:txBody>
                    <a:bodyPr/>
                    <a:lstStyle/>
                    <a:p>
                      <a:r>
                        <a:rPr lang="es-ES" dirty="0"/>
                        <a:t>74,4</a:t>
                      </a:r>
                      <a:endParaRPr lang="es-CL" dirty="0"/>
                    </a:p>
                  </a:txBody>
                  <a:tcPr/>
                </a:tc>
                <a:tc>
                  <a:txBody>
                    <a:bodyPr/>
                    <a:lstStyle/>
                    <a:p>
                      <a:r>
                        <a:rPr lang="es-ES" dirty="0"/>
                        <a:t>81,8</a:t>
                      </a:r>
                      <a:endParaRPr lang="es-CL" dirty="0"/>
                    </a:p>
                  </a:txBody>
                  <a:tcPr/>
                </a:tc>
                <a:tc>
                  <a:txBody>
                    <a:bodyPr/>
                    <a:lstStyle/>
                    <a:p>
                      <a:r>
                        <a:rPr lang="es-ES" dirty="0"/>
                        <a:t>50</a:t>
                      </a:r>
                      <a:endParaRPr lang="es-CL" dirty="0"/>
                    </a:p>
                  </a:txBody>
                  <a:tcPr/>
                </a:tc>
                <a:tc>
                  <a:txBody>
                    <a:bodyPr/>
                    <a:lstStyle/>
                    <a:p>
                      <a:r>
                        <a:rPr lang="es-ES" dirty="0"/>
                        <a:t>88,3</a:t>
                      </a:r>
                      <a:endParaRPr lang="es-CL" dirty="0"/>
                    </a:p>
                  </a:txBody>
                  <a:tcPr/>
                </a:tc>
                <a:extLst>
                  <a:ext uri="{0D108BD9-81ED-4DB2-BD59-A6C34878D82A}">
                    <a16:rowId xmlns:a16="http://schemas.microsoft.com/office/drawing/2014/main" val="334232205"/>
                  </a:ext>
                </a:extLst>
              </a:tr>
              <a:tr h="370840">
                <a:tc>
                  <a:txBody>
                    <a:bodyPr/>
                    <a:lstStyle/>
                    <a:p>
                      <a:r>
                        <a:rPr lang="es-ES" dirty="0"/>
                        <a:t>3B-A</a:t>
                      </a:r>
                      <a:endParaRPr lang="es-CL" dirty="0"/>
                    </a:p>
                  </a:txBody>
                  <a:tcPr/>
                </a:tc>
                <a:tc>
                  <a:txBody>
                    <a:bodyPr/>
                    <a:lstStyle/>
                    <a:p>
                      <a:r>
                        <a:rPr lang="es-ES" dirty="0"/>
                        <a:t>92</a:t>
                      </a:r>
                      <a:endParaRPr lang="es-CL" dirty="0"/>
                    </a:p>
                  </a:txBody>
                  <a:tcPr/>
                </a:tc>
                <a:tc>
                  <a:txBody>
                    <a:bodyPr/>
                    <a:lstStyle/>
                    <a:p>
                      <a:r>
                        <a:rPr lang="es-ES" dirty="0"/>
                        <a:t>87,5</a:t>
                      </a:r>
                      <a:endParaRPr lang="es-CL" dirty="0"/>
                    </a:p>
                  </a:txBody>
                  <a:tcPr/>
                </a:tc>
                <a:tc>
                  <a:txBody>
                    <a:bodyPr/>
                    <a:lstStyle/>
                    <a:p>
                      <a:r>
                        <a:rPr lang="es-ES" dirty="0"/>
                        <a:t>93,1</a:t>
                      </a:r>
                      <a:endParaRPr lang="es-CL" dirty="0"/>
                    </a:p>
                  </a:txBody>
                  <a:tcPr/>
                </a:tc>
                <a:tc>
                  <a:txBody>
                    <a:bodyPr/>
                    <a:lstStyle/>
                    <a:p>
                      <a:r>
                        <a:rPr lang="es-ES" dirty="0"/>
                        <a:t>69,4</a:t>
                      </a:r>
                      <a:endParaRPr lang="es-CL" dirty="0"/>
                    </a:p>
                  </a:txBody>
                  <a:tcPr/>
                </a:tc>
                <a:tc>
                  <a:txBody>
                    <a:bodyPr/>
                    <a:lstStyle/>
                    <a:p>
                      <a:r>
                        <a:rPr lang="es-ES" dirty="0"/>
                        <a:t>87,5</a:t>
                      </a:r>
                      <a:endParaRPr lang="es-CL" dirty="0"/>
                    </a:p>
                  </a:txBody>
                  <a:tcPr/>
                </a:tc>
                <a:extLst>
                  <a:ext uri="{0D108BD9-81ED-4DB2-BD59-A6C34878D82A}">
                    <a16:rowId xmlns:a16="http://schemas.microsoft.com/office/drawing/2014/main" val="1601459299"/>
                  </a:ext>
                </a:extLst>
              </a:tr>
              <a:tr h="370840">
                <a:tc>
                  <a:txBody>
                    <a:bodyPr/>
                    <a:lstStyle/>
                    <a:p>
                      <a:r>
                        <a:rPr lang="es-ES" dirty="0"/>
                        <a:t>3B-B</a:t>
                      </a:r>
                      <a:endParaRPr lang="es-CL" dirty="0"/>
                    </a:p>
                  </a:txBody>
                  <a:tcPr/>
                </a:tc>
                <a:tc>
                  <a:txBody>
                    <a:bodyPr/>
                    <a:lstStyle/>
                    <a:p>
                      <a:r>
                        <a:rPr lang="es-ES" dirty="0"/>
                        <a:t>80</a:t>
                      </a:r>
                      <a:endParaRPr lang="es-CL" dirty="0"/>
                    </a:p>
                  </a:txBody>
                  <a:tcPr/>
                </a:tc>
                <a:tc>
                  <a:txBody>
                    <a:bodyPr/>
                    <a:lstStyle/>
                    <a:p>
                      <a:r>
                        <a:rPr lang="es-ES" dirty="0"/>
                        <a:t>83,6</a:t>
                      </a:r>
                      <a:endParaRPr lang="es-CL" dirty="0"/>
                    </a:p>
                  </a:txBody>
                  <a:tcPr/>
                </a:tc>
                <a:tc>
                  <a:txBody>
                    <a:bodyPr/>
                    <a:lstStyle/>
                    <a:p>
                      <a:r>
                        <a:rPr lang="es-ES" dirty="0"/>
                        <a:t>83,6</a:t>
                      </a:r>
                      <a:endParaRPr lang="es-CL" dirty="0"/>
                    </a:p>
                  </a:txBody>
                  <a:tcPr/>
                </a:tc>
                <a:tc>
                  <a:txBody>
                    <a:bodyPr/>
                    <a:lstStyle/>
                    <a:p>
                      <a:r>
                        <a:rPr lang="es-ES" dirty="0"/>
                        <a:t>70</a:t>
                      </a:r>
                      <a:endParaRPr lang="es-CL" dirty="0"/>
                    </a:p>
                  </a:txBody>
                  <a:tcPr/>
                </a:tc>
                <a:tc>
                  <a:txBody>
                    <a:bodyPr/>
                    <a:lstStyle/>
                    <a:p>
                      <a:r>
                        <a:rPr lang="es-ES" dirty="0"/>
                        <a:t>85,4</a:t>
                      </a:r>
                      <a:endParaRPr lang="es-CL" dirty="0"/>
                    </a:p>
                  </a:txBody>
                  <a:tcPr/>
                </a:tc>
                <a:extLst>
                  <a:ext uri="{0D108BD9-81ED-4DB2-BD59-A6C34878D82A}">
                    <a16:rowId xmlns:a16="http://schemas.microsoft.com/office/drawing/2014/main" val="1835941174"/>
                  </a:ext>
                </a:extLst>
              </a:tr>
              <a:tr h="370840">
                <a:tc>
                  <a:txBody>
                    <a:bodyPr/>
                    <a:lstStyle/>
                    <a:p>
                      <a:r>
                        <a:rPr lang="es-ES" dirty="0"/>
                        <a:t>4 B-A</a:t>
                      </a:r>
                      <a:endParaRPr lang="es-CL" dirty="0"/>
                    </a:p>
                  </a:txBody>
                  <a:tcPr/>
                </a:tc>
                <a:tc>
                  <a:txBody>
                    <a:bodyPr/>
                    <a:lstStyle/>
                    <a:p>
                      <a:r>
                        <a:rPr lang="es-ES" dirty="0"/>
                        <a:t>83,1</a:t>
                      </a:r>
                      <a:endParaRPr lang="es-CL" dirty="0"/>
                    </a:p>
                  </a:txBody>
                  <a:tcPr/>
                </a:tc>
                <a:tc>
                  <a:txBody>
                    <a:bodyPr/>
                    <a:lstStyle/>
                    <a:p>
                      <a:r>
                        <a:rPr lang="es-ES" dirty="0"/>
                        <a:t>66,9</a:t>
                      </a:r>
                      <a:endParaRPr lang="es-CL" dirty="0"/>
                    </a:p>
                  </a:txBody>
                  <a:tcPr/>
                </a:tc>
                <a:tc>
                  <a:txBody>
                    <a:bodyPr/>
                    <a:lstStyle/>
                    <a:p>
                      <a:r>
                        <a:rPr lang="es-ES" dirty="0"/>
                        <a:t>66,8</a:t>
                      </a:r>
                      <a:endParaRPr lang="es-CL" dirty="0"/>
                    </a:p>
                  </a:txBody>
                  <a:tcPr/>
                </a:tc>
                <a:tc>
                  <a:txBody>
                    <a:bodyPr/>
                    <a:lstStyle/>
                    <a:p>
                      <a:r>
                        <a:rPr lang="es-ES" dirty="0"/>
                        <a:t>45,2</a:t>
                      </a:r>
                      <a:endParaRPr lang="es-CL" dirty="0"/>
                    </a:p>
                  </a:txBody>
                  <a:tcPr/>
                </a:tc>
                <a:tc>
                  <a:txBody>
                    <a:bodyPr/>
                    <a:lstStyle/>
                    <a:p>
                      <a:r>
                        <a:rPr lang="es-ES" dirty="0"/>
                        <a:t>67,5</a:t>
                      </a:r>
                      <a:endParaRPr lang="es-CL" dirty="0"/>
                    </a:p>
                  </a:txBody>
                  <a:tcPr/>
                </a:tc>
                <a:extLst>
                  <a:ext uri="{0D108BD9-81ED-4DB2-BD59-A6C34878D82A}">
                    <a16:rowId xmlns:a16="http://schemas.microsoft.com/office/drawing/2014/main" val="2571865363"/>
                  </a:ext>
                </a:extLst>
              </a:tr>
            </a:tbl>
          </a:graphicData>
        </a:graphic>
      </p:graphicFrame>
    </p:spTree>
    <p:extLst>
      <p:ext uri="{BB962C8B-B14F-4D97-AF65-F5344CB8AC3E}">
        <p14:creationId xmlns:p14="http://schemas.microsoft.com/office/powerpoint/2010/main" val="393371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528C3-F776-2B7B-2BD4-3817329C4383}"/>
              </a:ext>
            </a:extLst>
          </p:cNvPr>
          <p:cNvSpPr>
            <a:spLocks noGrp="1"/>
          </p:cNvSpPr>
          <p:nvPr>
            <p:ph type="title"/>
          </p:nvPr>
        </p:nvSpPr>
        <p:spPr/>
        <p:txBody>
          <a:bodyPr/>
          <a:lstStyle/>
          <a:p>
            <a:endParaRPr lang="es-CL"/>
          </a:p>
        </p:txBody>
      </p:sp>
      <p:graphicFrame>
        <p:nvGraphicFramePr>
          <p:cNvPr id="4" name="Marcador de contenido 3">
            <a:extLst>
              <a:ext uri="{FF2B5EF4-FFF2-40B4-BE49-F238E27FC236}">
                <a16:creationId xmlns:a16="http://schemas.microsoft.com/office/drawing/2014/main" id="{2E4E3828-D7B5-47A6-C9BC-12F6239F71F6}"/>
              </a:ext>
            </a:extLst>
          </p:cNvPr>
          <p:cNvGraphicFramePr>
            <a:graphicFrameLocks noGrp="1"/>
          </p:cNvGraphicFramePr>
          <p:nvPr>
            <p:ph idx="1"/>
            <p:extLst>
              <p:ext uri="{D42A27DB-BD31-4B8C-83A1-F6EECF244321}">
                <p14:modId xmlns:p14="http://schemas.microsoft.com/office/powerpoint/2010/main" val="3944306619"/>
              </p:ext>
            </p:extLst>
          </p:nvPr>
        </p:nvGraphicFramePr>
        <p:xfrm>
          <a:off x="1463675" y="2119313"/>
          <a:ext cx="6196012" cy="1854200"/>
        </p:xfrm>
        <a:graphic>
          <a:graphicData uri="http://schemas.openxmlformats.org/drawingml/2006/table">
            <a:tbl>
              <a:tblPr firstRow="1" bandRow="1">
                <a:tableStyleId>{5C22544A-7EE6-4342-B048-85BDC9FD1C3A}</a:tableStyleId>
              </a:tblPr>
              <a:tblGrid>
                <a:gridCol w="6196012">
                  <a:extLst>
                    <a:ext uri="{9D8B030D-6E8A-4147-A177-3AD203B41FA5}">
                      <a16:colId xmlns:a16="http://schemas.microsoft.com/office/drawing/2014/main" val="921594507"/>
                    </a:ext>
                  </a:extLst>
                </a:gridCol>
              </a:tblGrid>
              <a:tr h="370840">
                <a:tc>
                  <a:txBody>
                    <a:bodyPr/>
                    <a:lstStyle/>
                    <a:p>
                      <a:endParaRPr lang="es-CL"/>
                    </a:p>
                  </a:txBody>
                  <a:tcPr/>
                </a:tc>
                <a:extLst>
                  <a:ext uri="{0D108BD9-81ED-4DB2-BD59-A6C34878D82A}">
                    <a16:rowId xmlns:a16="http://schemas.microsoft.com/office/drawing/2014/main" val="3321179216"/>
                  </a:ext>
                </a:extLst>
              </a:tr>
              <a:tr h="370840">
                <a:tc>
                  <a:txBody>
                    <a:bodyPr/>
                    <a:lstStyle/>
                    <a:p>
                      <a:endParaRPr lang="es-CL"/>
                    </a:p>
                  </a:txBody>
                  <a:tcPr/>
                </a:tc>
                <a:extLst>
                  <a:ext uri="{0D108BD9-81ED-4DB2-BD59-A6C34878D82A}">
                    <a16:rowId xmlns:a16="http://schemas.microsoft.com/office/drawing/2014/main" val="1608099296"/>
                  </a:ext>
                </a:extLst>
              </a:tr>
              <a:tr h="370840">
                <a:tc>
                  <a:txBody>
                    <a:bodyPr/>
                    <a:lstStyle/>
                    <a:p>
                      <a:endParaRPr lang="es-CL"/>
                    </a:p>
                  </a:txBody>
                  <a:tcPr/>
                </a:tc>
                <a:extLst>
                  <a:ext uri="{0D108BD9-81ED-4DB2-BD59-A6C34878D82A}">
                    <a16:rowId xmlns:a16="http://schemas.microsoft.com/office/drawing/2014/main" val="1316556673"/>
                  </a:ext>
                </a:extLst>
              </a:tr>
              <a:tr h="370840">
                <a:tc>
                  <a:txBody>
                    <a:bodyPr/>
                    <a:lstStyle/>
                    <a:p>
                      <a:endParaRPr lang="es-CL"/>
                    </a:p>
                  </a:txBody>
                  <a:tcPr/>
                </a:tc>
                <a:extLst>
                  <a:ext uri="{0D108BD9-81ED-4DB2-BD59-A6C34878D82A}">
                    <a16:rowId xmlns:a16="http://schemas.microsoft.com/office/drawing/2014/main" val="2501049270"/>
                  </a:ext>
                </a:extLst>
              </a:tr>
              <a:tr h="370840">
                <a:tc>
                  <a:txBody>
                    <a:bodyPr/>
                    <a:lstStyle/>
                    <a:p>
                      <a:endParaRPr lang="es-CL" dirty="0"/>
                    </a:p>
                  </a:txBody>
                  <a:tcPr/>
                </a:tc>
                <a:extLst>
                  <a:ext uri="{0D108BD9-81ED-4DB2-BD59-A6C34878D82A}">
                    <a16:rowId xmlns:a16="http://schemas.microsoft.com/office/drawing/2014/main" val="2697867307"/>
                  </a:ext>
                </a:extLst>
              </a:tr>
            </a:tbl>
          </a:graphicData>
        </a:graphic>
      </p:graphicFrame>
      <p:graphicFrame>
        <p:nvGraphicFramePr>
          <p:cNvPr id="5" name="Tabla 4">
            <a:extLst>
              <a:ext uri="{FF2B5EF4-FFF2-40B4-BE49-F238E27FC236}">
                <a16:creationId xmlns:a16="http://schemas.microsoft.com/office/drawing/2014/main" id="{A016E430-C9EE-B310-042B-9460DD69906F}"/>
              </a:ext>
            </a:extLst>
          </p:cNvPr>
          <p:cNvGraphicFramePr>
            <a:graphicFrameLocks noGrp="1"/>
          </p:cNvGraphicFramePr>
          <p:nvPr>
            <p:extLst>
              <p:ext uri="{D42A27DB-BD31-4B8C-83A1-F6EECF244321}">
                <p14:modId xmlns:p14="http://schemas.microsoft.com/office/powerpoint/2010/main" val="510851933"/>
              </p:ext>
            </p:extLst>
          </p:nvPr>
        </p:nvGraphicFramePr>
        <p:xfrm>
          <a:off x="1463675" y="1397000"/>
          <a:ext cx="6216648" cy="2464050"/>
        </p:xfrm>
        <a:graphic>
          <a:graphicData uri="http://schemas.openxmlformats.org/drawingml/2006/table">
            <a:tbl>
              <a:tblPr firstRow="1" bandRow="1">
                <a:tableStyleId>{5C22544A-7EE6-4342-B048-85BDC9FD1C3A}</a:tableStyleId>
              </a:tblPr>
              <a:tblGrid>
                <a:gridCol w="1036108">
                  <a:extLst>
                    <a:ext uri="{9D8B030D-6E8A-4147-A177-3AD203B41FA5}">
                      <a16:colId xmlns:a16="http://schemas.microsoft.com/office/drawing/2014/main" val="3820053966"/>
                    </a:ext>
                  </a:extLst>
                </a:gridCol>
                <a:gridCol w="1036108">
                  <a:extLst>
                    <a:ext uri="{9D8B030D-6E8A-4147-A177-3AD203B41FA5}">
                      <a16:colId xmlns:a16="http://schemas.microsoft.com/office/drawing/2014/main" val="553004150"/>
                    </a:ext>
                  </a:extLst>
                </a:gridCol>
                <a:gridCol w="1036108">
                  <a:extLst>
                    <a:ext uri="{9D8B030D-6E8A-4147-A177-3AD203B41FA5}">
                      <a16:colId xmlns:a16="http://schemas.microsoft.com/office/drawing/2014/main" val="3911827342"/>
                    </a:ext>
                  </a:extLst>
                </a:gridCol>
                <a:gridCol w="1036108">
                  <a:extLst>
                    <a:ext uri="{9D8B030D-6E8A-4147-A177-3AD203B41FA5}">
                      <a16:colId xmlns:a16="http://schemas.microsoft.com/office/drawing/2014/main" val="640305253"/>
                    </a:ext>
                  </a:extLst>
                </a:gridCol>
                <a:gridCol w="1036108">
                  <a:extLst>
                    <a:ext uri="{9D8B030D-6E8A-4147-A177-3AD203B41FA5}">
                      <a16:colId xmlns:a16="http://schemas.microsoft.com/office/drawing/2014/main" val="1144831936"/>
                    </a:ext>
                  </a:extLst>
                </a:gridCol>
                <a:gridCol w="1036108">
                  <a:extLst>
                    <a:ext uri="{9D8B030D-6E8A-4147-A177-3AD203B41FA5}">
                      <a16:colId xmlns:a16="http://schemas.microsoft.com/office/drawing/2014/main" val="479960398"/>
                    </a:ext>
                  </a:extLst>
                </a:gridCol>
              </a:tblGrid>
              <a:tr h="492810">
                <a:tc>
                  <a:txBody>
                    <a:bodyPr/>
                    <a:lstStyle/>
                    <a:p>
                      <a:r>
                        <a:rPr lang="es-ES" dirty="0"/>
                        <a:t>Curso </a:t>
                      </a:r>
                      <a:endParaRPr lang="es-CL" dirty="0"/>
                    </a:p>
                  </a:txBody>
                  <a:tcPr/>
                </a:tc>
                <a:tc>
                  <a:txBody>
                    <a:bodyPr/>
                    <a:lstStyle/>
                    <a:p>
                      <a:r>
                        <a:rPr lang="es-ES" dirty="0"/>
                        <a:t>Marzo </a:t>
                      </a:r>
                      <a:endParaRPr lang="es-CL" dirty="0"/>
                    </a:p>
                  </a:txBody>
                  <a:tcPr/>
                </a:tc>
                <a:tc>
                  <a:txBody>
                    <a:bodyPr/>
                    <a:lstStyle/>
                    <a:p>
                      <a:r>
                        <a:rPr lang="es-ES" dirty="0"/>
                        <a:t>Abril </a:t>
                      </a:r>
                      <a:endParaRPr lang="es-CL" dirty="0"/>
                    </a:p>
                  </a:txBody>
                  <a:tcPr/>
                </a:tc>
                <a:tc>
                  <a:txBody>
                    <a:bodyPr/>
                    <a:lstStyle/>
                    <a:p>
                      <a:r>
                        <a:rPr lang="es-ES" dirty="0"/>
                        <a:t>Mayo </a:t>
                      </a:r>
                      <a:endParaRPr lang="es-CL" dirty="0"/>
                    </a:p>
                  </a:txBody>
                  <a:tcPr/>
                </a:tc>
                <a:tc>
                  <a:txBody>
                    <a:bodyPr/>
                    <a:lstStyle/>
                    <a:p>
                      <a:r>
                        <a:rPr lang="es-ES" dirty="0"/>
                        <a:t>Junio </a:t>
                      </a:r>
                      <a:endParaRPr lang="es-CL" dirty="0"/>
                    </a:p>
                  </a:txBody>
                  <a:tcPr/>
                </a:tc>
                <a:tc>
                  <a:txBody>
                    <a:bodyPr/>
                    <a:lstStyle/>
                    <a:p>
                      <a:r>
                        <a:rPr lang="es-ES" dirty="0"/>
                        <a:t>Julio </a:t>
                      </a:r>
                      <a:endParaRPr lang="es-CL" dirty="0"/>
                    </a:p>
                  </a:txBody>
                  <a:tcPr/>
                </a:tc>
                <a:extLst>
                  <a:ext uri="{0D108BD9-81ED-4DB2-BD59-A6C34878D82A}">
                    <a16:rowId xmlns:a16="http://schemas.microsoft.com/office/drawing/2014/main" val="2688451039"/>
                  </a:ext>
                </a:extLst>
              </a:tr>
              <a:tr h="492810">
                <a:tc>
                  <a:txBody>
                    <a:bodyPr/>
                    <a:lstStyle/>
                    <a:p>
                      <a:r>
                        <a:rPr lang="es-ES" dirty="0"/>
                        <a:t>6 B-A</a:t>
                      </a:r>
                      <a:endParaRPr lang="es-CL" dirty="0"/>
                    </a:p>
                  </a:txBody>
                  <a:tcPr/>
                </a:tc>
                <a:tc>
                  <a:txBody>
                    <a:bodyPr/>
                    <a:lstStyle/>
                    <a:p>
                      <a:r>
                        <a:rPr lang="es-ES" dirty="0"/>
                        <a:t>81,2</a:t>
                      </a:r>
                      <a:endParaRPr lang="es-CL" dirty="0"/>
                    </a:p>
                  </a:txBody>
                  <a:tcPr/>
                </a:tc>
                <a:tc>
                  <a:txBody>
                    <a:bodyPr/>
                    <a:lstStyle/>
                    <a:p>
                      <a:r>
                        <a:rPr lang="es-ES" dirty="0"/>
                        <a:t>80,2</a:t>
                      </a:r>
                      <a:endParaRPr lang="es-CL" dirty="0"/>
                    </a:p>
                  </a:txBody>
                  <a:tcPr/>
                </a:tc>
                <a:tc>
                  <a:txBody>
                    <a:bodyPr/>
                    <a:lstStyle/>
                    <a:p>
                      <a:r>
                        <a:rPr lang="es-ES" dirty="0"/>
                        <a:t>65,9</a:t>
                      </a:r>
                      <a:endParaRPr lang="es-CL" dirty="0"/>
                    </a:p>
                  </a:txBody>
                  <a:tcPr/>
                </a:tc>
                <a:tc>
                  <a:txBody>
                    <a:bodyPr/>
                    <a:lstStyle/>
                    <a:p>
                      <a:r>
                        <a:rPr lang="es-ES" dirty="0"/>
                        <a:t>63,8</a:t>
                      </a:r>
                      <a:endParaRPr lang="es-CL" dirty="0"/>
                    </a:p>
                  </a:txBody>
                  <a:tcPr/>
                </a:tc>
                <a:tc>
                  <a:txBody>
                    <a:bodyPr/>
                    <a:lstStyle/>
                    <a:p>
                      <a:r>
                        <a:rPr lang="es-ES" dirty="0"/>
                        <a:t>79,5</a:t>
                      </a:r>
                      <a:endParaRPr lang="es-CL" dirty="0"/>
                    </a:p>
                  </a:txBody>
                  <a:tcPr/>
                </a:tc>
                <a:extLst>
                  <a:ext uri="{0D108BD9-81ED-4DB2-BD59-A6C34878D82A}">
                    <a16:rowId xmlns:a16="http://schemas.microsoft.com/office/drawing/2014/main" val="714076265"/>
                  </a:ext>
                </a:extLst>
              </a:tr>
              <a:tr h="492810">
                <a:tc>
                  <a:txBody>
                    <a:bodyPr/>
                    <a:lstStyle/>
                    <a:p>
                      <a:r>
                        <a:rPr lang="es-ES" dirty="0"/>
                        <a:t>6 B-B</a:t>
                      </a:r>
                      <a:endParaRPr lang="es-CL" dirty="0"/>
                    </a:p>
                  </a:txBody>
                  <a:tcPr/>
                </a:tc>
                <a:tc>
                  <a:txBody>
                    <a:bodyPr/>
                    <a:lstStyle/>
                    <a:p>
                      <a:r>
                        <a:rPr lang="es-ES" dirty="0"/>
                        <a:t>64,5</a:t>
                      </a:r>
                      <a:endParaRPr lang="es-CL" dirty="0"/>
                    </a:p>
                  </a:txBody>
                  <a:tcPr/>
                </a:tc>
                <a:tc>
                  <a:txBody>
                    <a:bodyPr/>
                    <a:lstStyle/>
                    <a:p>
                      <a:r>
                        <a:rPr lang="es-ES" dirty="0"/>
                        <a:t>69,4</a:t>
                      </a:r>
                      <a:endParaRPr lang="es-CL" dirty="0"/>
                    </a:p>
                  </a:txBody>
                  <a:tcPr/>
                </a:tc>
                <a:tc>
                  <a:txBody>
                    <a:bodyPr/>
                    <a:lstStyle/>
                    <a:p>
                      <a:r>
                        <a:rPr lang="es-ES" dirty="0"/>
                        <a:t>61,8</a:t>
                      </a:r>
                      <a:endParaRPr lang="es-CL" dirty="0"/>
                    </a:p>
                  </a:txBody>
                  <a:tcPr/>
                </a:tc>
                <a:tc>
                  <a:txBody>
                    <a:bodyPr/>
                    <a:lstStyle/>
                    <a:p>
                      <a:r>
                        <a:rPr lang="es-ES" dirty="0"/>
                        <a:t>44,4</a:t>
                      </a:r>
                      <a:endParaRPr lang="es-CL" dirty="0"/>
                    </a:p>
                  </a:txBody>
                  <a:tcPr/>
                </a:tc>
                <a:tc>
                  <a:txBody>
                    <a:bodyPr/>
                    <a:lstStyle/>
                    <a:p>
                      <a:r>
                        <a:rPr lang="es-ES" dirty="0"/>
                        <a:t>55,5</a:t>
                      </a:r>
                      <a:endParaRPr lang="es-CL" dirty="0"/>
                    </a:p>
                  </a:txBody>
                  <a:tcPr/>
                </a:tc>
                <a:extLst>
                  <a:ext uri="{0D108BD9-81ED-4DB2-BD59-A6C34878D82A}">
                    <a16:rowId xmlns:a16="http://schemas.microsoft.com/office/drawing/2014/main" val="3366690451"/>
                  </a:ext>
                </a:extLst>
              </a:tr>
              <a:tr h="492810">
                <a:tc>
                  <a:txBody>
                    <a:bodyPr/>
                    <a:lstStyle/>
                    <a:p>
                      <a:r>
                        <a:rPr lang="es-ES" dirty="0"/>
                        <a:t>7 B-A</a:t>
                      </a:r>
                      <a:endParaRPr lang="es-CL" dirty="0"/>
                    </a:p>
                  </a:txBody>
                  <a:tcPr/>
                </a:tc>
                <a:tc>
                  <a:txBody>
                    <a:bodyPr/>
                    <a:lstStyle/>
                    <a:p>
                      <a:r>
                        <a:rPr lang="es-ES" dirty="0"/>
                        <a:t>87,1</a:t>
                      </a:r>
                      <a:endParaRPr lang="es-CL" dirty="0"/>
                    </a:p>
                  </a:txBody>
                  <a:tcPr/>
                </a:tc>
                <a:tc>
                  <a:txBody>
                    <a:bodyPr/>
                    <a:lstStyle/>
                    <a:p>
                      <a:r>
                        <a:rPr lang="es-ES" dirty="0"/>
                        <a:t>92,9</a:t>
                      </a:r>
                      <a:endParaRPr lang="es-CL" dirty="0"/>
                    </a:p>
                  </a:txBody>
                  <a:tcPr/>
                </a:tc>
                <a:tc>
                  <a:txBody>
                    <a:bodyPr/>
                    <a:lstStyle/>
                    <a:p>
                      <a:r>
                        <a:rPr lang="es-ES" dirty="0"/>
                        <a:t>75,9</a:t>
                      </a:r>
                      <a:endParaRPr lang="es-CL" dirty="0"/>
                    </a:p>
                  </a:txBody>
                  <a:tcPr/>
                </a:tc>
                <a:tc>
                  <a:txBody>
                    <a:bodyPr/>
                    <a:lstStyle/>
                    <a:p>
                      <a:r>
                        <a:rPr lang="es-ES" dirty="0"/>
                        <a:t>67,5</a:t>
                      </a:r>
                      <a:endParaRPr lang="es-CL" dirty="0"/>
                    </a:p>
                  </a:txBody>
                  <a:tcPr/>
                </a:tc>
                <a:tc>
                  <a:txBody>
                    <a:bodyPr/>
                    <a:lstStyle/>
                    <a:p>
                      <a:r>
                        <a:rPr lang="es-ES" dirty="0"/>
                        <a:t>74,2</a:t>
                      </a:r>
                      <a:endParaRPr lang="es-CL" dirty="0"/>
                    </a:p>
                  </a:txBody>
                  <a:tcPr/>
                </a:tc>
                <a:extLst>
                  <a:ext uri="{0D108BD9-81ED-4DB2-BD59-A6C34878D82A}">
                    <a16:rowId xmlns:a16="http://schemas.microsoft.com/office/drawing/2014/main" val="1357571062"/>
                  </a:ext>
                </a:extLst>
              </a:tr>
              <a:tr h="492810">
                <a:tc>
                  <a:txBody>
                    <a:bodyPr/>
                    <a:lstStyle/>
                    <a:p>
                      <a:r>
                        <a:rPr lang="es-ES" dirty="0"/>
                        <a:t>8 B-A</a:t>
                      </a:r>
                      <a:endParaRPr lang="es-CL" dirty="0"/>
                    </a:p>
                  </a:txBody>
                  <a:tcPr/>
                </a:tc>
                <a:tc>
                  <a:txBody>
                    <a:bodyPr/>
                    <a:lstStyle/>
                    <a:p>
                      <a:r>
                        <a:rPr lang="es-ES" dirty="0"/>
                        <a:t>77,2</a:t>
                      </a:r>
                      <a:endParaRPr lang="es-CL" dirty="0"/>
                    </a:p>
                  </a:txBody>
                  <a:tcPr/>
                </a:tc>
                <a:tc>
                  <a:txBody>
                    <a:bodyPr/>
                    <a:lstStyle/>
                    <a:p>
                      <a:r>
                        <a:rPr lang="es-ES" dirty="0"/>
                        <a:t>75,4</a:t>
                      </a:r>
                      <a:endParaRPr lang="es-CL" dirty="0"/>
                    </a:p>
                  </a:txBody>
                  <a:tcPr/>
                </a:tc>
                <a:tc>
                  <a:txBody>
                    <a:bodyPr/>
                    <a:lstStyle/>
                    <a:p>
                      <a:r>
                        <a:rPr lang="es-ES" dirty="0"/>
                        <a:t>59,8</a:t>
                      </a:r>
                      <a:endParaRPr lang="es-CL" dirty="0"/>
                    </a:p>
                  </a:txBody>
                  <a:tcPr/>
                </a:tc>
                <a:tc>
                  <a:txBody>
                    <a:bodyPr/>
                    <a:lstStyle/>
                    <a:p>
                      <a:r>
                        <a:rPr lang="es-ES" dirty="0"/>
                        <a:t>72,2</a:t>
                      </a:r>
                      <a:endParaRPr lang="es-CL" dirty="0"/>
                    </a:p>
                  </a:txBody>
                  <a:tcPr/>
                </a:tc>
                <a:tc>
                  <a:txBody>
                    <a:bodyPr/>
                    <a:lstStyle/>
                    <a:p>
                      <a:r>
                        <a:rPr lang="es-ES" dirty="0"/>
                        <a:t>68,1</a:t>
                      </a:r>
                      <a:endParaRPr lang="es-CL" dirty="0"/>
                    </a:p>
                  </a:txBody>
                  <a:tcPr/>
                </a:tc>
                <a:extLst>
                  <a:ext uri="{0D108BD9-81ED-4DB2-BD59-A6C34878D82A}">
                    <a16:rowId xmlns:a16="http://schemas.microsoft.com/office/drawing/2014/main" val="2219533015"/>
                  </a:ext>
                </a:extLst>
              </a:tr>
            </a:tbl>
          </a:graphicData>
        </a:graphic>
      </p:graphicFrame>
    </p:spTree>
    <p:extLst>
      <p:ext uri="{BB962C8B-B14F-4D97-AF65-F5344CB8AC3E}">
        <p14:creationId xmlns:p14="http://schemas.microsoft.com/office/powerpoint/2010/main" val="1335131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B4E4E5-9CDE-04A4-D7DC-CEDBBD40B5EE}"/>
              </a:ext>
            </a:extLst>
          </p:cNvPr>
          <p:cNvSpPr>
            <a:spLocks noGrp="1"/>
          </p:cNvSpPr>
          <p:nvPr>
            <p:ph type="title"/>
          </p:nvPr>
        </p:nvSpPr>
        <p:spPr/>
        <p:txBody>
          <a:bodyPr>
            <a:normAutofit fontScale="90000"/>
          </a:bodyPr>
          <a:lstStyle/>
          <a:p>
            <a:r>
              <a:rPr lang="es-ES" dirty="0"/>
              <a:t>Asistencia segundo semestre año 2023</a:t>
            </a:r>
            <a:endParaRPr lang="es-CL" dirty="0"/>
          </a:p>
        </p:txBody>
      </p:sp>
      <p:graphicFrame>
        <p:nvGraphicFramePr>
          <p:cNvPr id="4" name="Marcador de contenido 3">
            <a:extLst>
              <a:ext uri="{FF2B5EF4-FFF2-40B4-BE49-F238E27FC236}">
                <a16:creationId xmlns:a16="http://schemas.microsoft.com/office/drawing/2014/main" id="{05121E6C-EDDB-CC27-564A-A2789C4DA063}"/>
              </a:ext>
            </a:extLst>
          </p:cNvPr>
          <p:cNvGraphicFramePr>
            <a:graphicFrameLocks noGrp="1"/>
          </p:cNvGraphicFramePr>
          <p:nvPr>
            <p:ph idx="1"/>
            <p:extLst>
              <p:ext uri="{D42A27DB-BD31-4B8C-83A1-F6EECF244321}">
                <p14:modId xmlns:p14="http://schemas.microsoft.com/office/powerpoint/2010/main" val="3692049221"/>
              </p:ext>
            </p:extLst>
          </p:nvPr>
        </p:nvGraphicFramePr>
        <p:xfrm>
          <a:off x="1463675" y="2119313"/>
          <a:ext cx="6196008" cy="2966720"/>
        </p:xfrm>
        <a:graphic>
          <a:graphicData uri="http://schemas.openxmlformats.org/drawingml/2006/table">
            <a:tbl>
              <a:tblPr firstRow="1" bandRow="1">
                <a:tableStyleId>{5C22544A-7EE6-4342-B048-85BDC9FD1C3A}</a:tableStyleId>
              </a:tblPr>
              <a:tblGrid>
                <a:gridCol w="1032668">
                  <a:extLst>
                    <a:ext uri="{9D8B030D-6E8A-4147-A177-3AD203B41FA5}">
                      <a16:colId xmlns:a16="http://schemas.microsoft.com/office/drawing/2014/main" val="3558124737"/>
                    </a:ext>
                  </a:extLst>
                </a:gridCol>
                <a:gridCol w="1032668">
                  <a:extLst>
                    <a:ext uri="{9D8B030D-6E8A-4147-A177-3AD203B41FA5}">
                      <a16:colId xmlns:a16="http://schemas.microsoft.com/office/drawing/2014/main" val="3520994998"/>
                    </a:ext>
                  </a:extLst>
                </a:gridCol>
                <a:gridCol w="1032668">
                  <a:extLst>
                    <a:ext uri="{9D8B030D-6E8A-4147-A177-3AD203B41FA5}">
                      <a16:colId xmlns:a16="http://schemas.microsoft.com/office/drawing/2014/main" val="3161864363"/>
                    </a:ext>
                  </a:extLst>
                </a:gridCol>
                <a:gridCol w="1032668">
                  <a:extLst>
                    <a:ext uri="{9D8B030D-6E8A-4147-A177-3AD203B41FA5}">
                      <a16:colId xmlns:a16="http://schemas.microsoft.com/office/drawing/2014/main" val="2682226473"/>
                    </a:ext>
                  </a:extLst>
                </a:gridCol>
                <a:gridCol w="1032668">
                  <a:extLst>
                    <a:ext uri="{9D8B030D-6E8A-4147-A177-3AD203B41FA5}">
                      <a16:colId xmlns:a16="http://schemas.microsoft.com/office/drawing/2014/main" val="1409678548"/>
                    </a:ext>
                  </a:extLst>
                </a:gridCol>
                <a:gridCol w="1032668">
                  <a:extLst>
                    <a:ext uri="{9D8B030D-6E8A-4147-A177-3AD203B41FA5}">
                      <a16:colId xmlns:a16="http://schemas.microsoft.com/office/drawing/2014/main" val="287765515"/>
                    </a:ext>
                  </a:extLst>
                </a:gridCol>
              </a:tblGrid>
              <a:tr h="370840">
                <a:tc>
                  <a:txBody>
                    <a:bodyPr/>
                    <a:lstStyle/>
                    <a:p>
                      <a:r>
                        <a:rPr lang="es-ES" dirty="0"/>
                        <a:t>Curso </a:t>
                      </a:r>
                      <a:endParaRPr lang="es-CL" dirty="0"/>
                    </a:p>
                  </a:txBody>
                  <a:tcPr/>
                </a:tc>
                <a:tc>
                  <a:txBody>
                    <a:bodyPr/>
                    <a:lstStyle/>
                    <a:p>
                      <a:r>
                        <a:rPr lang="es-ES" dirty="0"/>
                        <a:t>Agosto </a:t>
                      </a:r>
                      <a:endParaRPr lang="es-CL" dirty="0"/>
                    </a:p>
                  </a:txBody>
                  <a:tcPr/>
                </a:tc>
                <a:tc>
                  <a:txBody>
                    <a:bodyPr/>
                    <a:lstStyle/>
                    <a:p>
                      <a:r>
                        <a:rPr lang="es-ES" dirty="0"/>
                        <a:t>Sept.</a:t>
                      </a:r>
                      <a:endParaRPr lang="es-CL" dirty="0"/>
                    </a:p>
                  </a:txBody>
                  <a:tcPr/>
                </a:tc>
                <a:tc>
                  <a:txBody>
                    <a:bodyPr/>
                    <a:lstStyle/>
                    <a:p>
                      <a:r>
                        <a:rPr lang="es-ES" dirty="0"/>
                        <a:t>Oct. </a:t>
                      </a:r>
                      <a:endParaRPr lang="es-CL" dirty="0"/>
                    </a:p>
                  </a:txBody>
                  <a:tcPr/>
                </a:tc>
                <a:tc>
                  <a:txBody>
                    <a:bodyPr/>
                    <a:lstStyle/>
                    <a:p>
                      <a:r>
                        <a:rPr lang="es-ES" dirty="0"/>
                        <a:t>Nov. </a:t>
                      </a:r>
                      <a:endParaRPr lang="es-CL" dirty="0"/>
                    </a:p>
                  </a:txBody>
                  <a:tcPr/>
                </a:tc>
                <a:tc>
                  <a:txBody>
                    <a:bodyPr/>
                    <a:lstStyle/>
                    <a:p>
                      <a:r>
                        <a:rPr lang="es-ES" dirty="0"/>
                        <a:t>Dic. </a:t>
                      </a:r>
                      <a:endParaRPr lang="es-CL" dirty="0"/>
                    </a:p>
                  </a:txBody>
                  <a:tcPr/>
                </a:tc>
                <a:extLst>
                  <a:ext uri="{0D108BD9-81ED-4DB2-BD59-A6C34878D82A}">
                    <a16:rowId xmlns:a16="http://schemas.microsoft.com/office/drawing/2014/main" val="1635090257"/>
                  </a:ext>
                </a:extLst>
              </a:tr>
              <a:tr h="370840">
                <a:tc>
                  <a:txBody>
                    <a:bodyPr/>
                    <a:lstStyle/>
                    <a:p>
                      <a:r>
                        <a:rPr lang="es-ES" dirty="0"/>
                        <a:t>NT 1 A</a:t>
                      </a:r>
                      <a:endParaRPr lang="es-CL" dirty="0"/>
                    </a:p>
                  </a:txBody>
                  <a:tcPr/>
                </a:tc>
                <a:tc>
                  <a:txBody>
                    <a:bodyPr/>
                    <a:lstStyle/>
                    <a:p>
                      <a:pPr algn="ctr"/>
                      <a:r>
                        <a:rPr lang="es-ES" dirty="0"/>
                        <a:t>72 ,7</a:t>
                      </a:r>
                      <a:endParaRPr lang="es-CL" dirty="0"/>
                    </a:p>
                  </a:txBody>
                  <a:tcPr/>
                </a:tc>
                <a:tc>
                  <a:txBody>
                    <a:bodyPr/>
                    <a:lstStyle/>
                    <a:p>
                      <a:pPr algn="ctr"/>
                      <a:r>
                        <a:rPr lang="es-CL" dirty="0"/>
                        <a:t>70,6</a:t>
                      </a:r>
                    </a:p>
                  </a:txBody>
                  <a:tcPr/>
                </a:tc>
                <a:tc>
                  <a:txBody>
                    <a:bodyPr/>
                    <a:lstStyle/>
                    <a:p>
                      <a:pPr algn="ctr"/>
                      <a:r>
                        <a:rPr lang="es-CL" dirty="0"/>
                        <a:t>77,1</a:t>
                      </a:r>
                    </a:p>
                  </a:txBody>
                  <a:tcPr/>
                </a:tc>
                <a:tc>
                  <a:txBody>
                    <a:bodyPr/>
                    <a:lstStyle/>
                    <a:p>
                      <a:pPr algn="ctr"/>
                      <a:r>
                        <a:rPr lang="es-CL" dirty="0"/>
                        <a:t>77,5</a:t>
                      </a:r>
                    </a:p>
                  </a:txBody>
                  <a:tcPr/>
                </a:tc>
                <a:tc>
                  <a:txBody>
                    <a:bodyPr/>
                    <a:lstStyle/>
                    <a:p>
                      <a:pPr algn="ctr"/>
                      <a:r>
                        <a:rPr lang="es-CL" dirty="0"/>
                        <a:t>65,4</a:t>
                      </a:r>
                    </a:p>
                  </a:txBody>
                  <a:tcPr/>
                </a:tc>
                <a:extLst>
                  <a:ext uri="{0D108BD9-81ED-4DB2-BD59-A6C34878D82A}">
                    <a16:rowId xmlns:a16="http://schemas.microsoft.com/office/drawing/2014/main" val="1696427191"/>
                  </a:ext>
                </a:extLst>
              </a:tr>
              <a:tr h="370840">
                <a:tc>
                  <a:txBody>
                    <a:bodyPr/>
                    <a:lstStyle/>
                    <a:p>
                      <a:r>
                        <a:rPr lang="es-ES" dirty="0"/>
                        <a:t>NT 1 B</a:t>
                      </a:r>
                      <a:endParaRPr lang="es-CL" dirty="0"/>
                    </a:p>
                  </a:txBody>
                  <a:tcPr/>
                </a:tc>
                <a:tc>
                  <a:txBody>
                    <a:bodyPr/>
                    <a:lstStyle/>
                    <a:p>
                      <a:pPr algn="ctr"/>
                      <a:r>
                        <a:rPr lang="es-CL" dirty="0"/>
                        <a:t>59,1</a:t>
                      </a:r>
                    </a:p>
                  </a:txBody>
                  <a:tcPr/>
                </a:tc>
                <a:tc>
                  <a:txBody>
                    <a:bodyPr/>
                    <a:lstStyle/>
                    <a:p>
                      <a:pPr algn="ctr"/>
                      <a:r>
                        <a:rPr lang="es-CL" dirty="0"/>
                        <a:t>57,1</a:t>
                      </a:r>
                    </a:p>
                  </a:txBody>
                  <a:tcPr/>
                </a:tc>
                <a:tc>
                  <a:txBody>
                    <a:bodyPr/>
                    <a:lstStyle/>
                    <a:p>
                      <a:pPr algn="ctr"/>
                      <a:r>
                        <a:rPr lang="es-CL" dirty="0"/>
                        <a:t>62,1</a:t>
                      </a:r>
                    </a:p>
                  </a:txBody>
                  <a:tcPr/>
                </a:tc>
                <a:tc>
                  <a:txBody>
                    <a:bodyPr/>
                    <a:lstStyle/>
                    <a:p>
                      <a:pPr algn="ctr"/>
                      <a:r>
                        <a:rPr lang="es-CL" dirty="0"/>
                        <a:t>59,8</a:t>
                      </a:r>
                    </a:p>
                  </a:txBody>
                  <a:tcPr/>
                </a:tc>
                <a:tc>
                  <a:txBody>
                    <a:bodyPr/>
                    <a:lstStyle/>
                    <a:p>
                      <a:pPr algn="ctr"/>
                      <a:r>
                        <a:rPr lang="es-CL" dirty="0"/>
                        <a:t>60,7</a:t>
                      </a:r>
                    </a:p>
                  </a:txBody>
                  <a:tcPr/>
                </a:tc>
                <a:extLst>
                  <a:ext uri="{0D108BD9-81ED-4DB2-BD59-A6C34878D82A}">
                    <a16:rowId xmlns:a16="http://schemas.microsoft.com/office/drawing/2014/main" val="3879059057"/>
                  </a:ext>
                </a:extLst>
              </a:tr>
              <a:tr h="370840">
                <a:tc>
                  <a:txBody>
                    <a:bodyPr/>
                    <a:lstStyle/>
                    <a:p>
                      <a:r>
                        <a:rPr lang="es-ES" dirty="0"/>
                        <a:t>NT 2 A</a:t>
                      </a:r>
                      <a:endParaRPr lang="es-CL" dirty="0"/>
                    </a:p>
                  </a:txBody>
                  <a:tcPr/>
                </a:tc>
                <a:tc>
                  <a:txBody>
                    <a:bodyPr/>
                    <a:lstStyle/>
                    <a:p>
                      <a:pPr algn="ctr"/>
                      <a:r>
                        <a:rPr lang="es-CL" dirty="0"/>
                        <a:t>82,9</a:t>
                      </a:r>
                    </a:p>
                  </a:txBody>
                  <a:tcPr/>
                </a:tc>
                <a:tc>
                  <a:txBody>
                    <a:bodyPr/>
                    <a:lstStyle/>
                    <a:p>
                      <a:pPr algn="ctr"/>
                      <a:r>
                        <a:rPr lang="es-CL" dirty="0"/>
                        <a:t>60,9</a:t>
                      </a:r>
                    </a:p>
                  </a:txBody>
                  <a:tcPr/>
                </a:tc>
                <a:tc>
                  <a:txBody>
                    <a:bodyPr/>
                    <a:lstStyle/>
                    <a:p>
                      <a:pPr algn="ctr"/>
                      <a:r>
                        <a:rPr lang="es-CL" dirty="0"/>
                        <a:t>82,1</a:t>
                      </a:r>
                    </a:p>
                  </a:txBody>
                  <a:tcPr/>
                </a:tc>
                <a:tc>
                  <a:txBody>
                    <a:bodyPr/>
                    <a:lstStyle/>
                    <a:p>
                      <a:pPr algn="ctr"/>
                      <a:r>
                        <a:rPr lang="es-CL" dirty="0"/>
                        <a:t>86,3</a:t>
                      </a:r>
                    </a:p>
                  </a:txBody>
                  <a:tcPr/>
                </a:tc>
                <a:tc>
                  <a:txBody>
                    <a:bodyPr/>
                    <a:lstStyle/>
                    <a:p>
                      <a:pPr algn="ctr"/>
                      <a:r>
                        <a:rPr lang="es-CL" dirty="0"/>
                        <a:t>91,6</a:t>
                      </a:r>
                    </a:p>
                  </a:txBody>
                  <a:tcPr/>
                </a:tc>
                <a:extLst>
                  <a:ext uri="{0D108BD9-81ED-4DB2-BD59-A6C34878D82A}">
                    <a16:rowId xmlns:a16="http://schemas.microsoft.com/office/drawing/2014/main" val="2995381841"/>
                  </a:ext>
                </a:extLst>
              </a:tr>
              <a:tr h="370840">
                <a:tc>
                  <a:txBody>
                    <a:bodyPr/>
                    <a:lstStyle/>
                    <a:p>
                      <a:r>
                        <a:rPr lang="es-ES" dirty="0"/>
                        <a:t>NT 2 B</a:t>
                      </a:r>
                      <a:endParaRPr lang="es-CL" dirty="0"/>
                    </a:p>
                  </a:txBody>
                  <a:tcPr/>
                </a:tc>
                <a:tc>
                  <a:txBody>
                    <a:bodyPr/>
                    <a:lstStyle/>
                    <a:p>
                      <a:pPr algn="ctr"/>
                      <a:r>
                        <a:rPr lang="es-CL" dirty="0"/>
                        <a:t>75,5</a:t>
                      </a:r>
                    </a:p>
                  </a:txBody>
                  <a:tcPr/>
                </a:tc>
                <a:tc>
                  <a:txBody>
                    <a:bodyPr/>
                    <a:lstStyle/>
                    <a:p>
                      <a:pPr algn="ctr"/>
                      <a:r>
                        <a:rPr lang="es-CL" dirty="0"/>
                        <a:t>66,9</a:t>
                      </a:r>
                    </a:p>
                  </a:txBody>
                  <a:tcPr/>
                </a:tc>
                <a:tc>
                  <a:txBody>
                    <a:bodyPr/>
                    <a:lstStyle/>
                    <a:p>
                      <a:pPr algn="ctr"/>
                      <a:r>
                        <a:rPr lang="es-CL" dirty="0"/>
                        <a:t>67,1</a:t>
                      </a:r>
                    </a:p>
                  </a:txBody>
                  <a:tcPr/>
                </a:tc>
                <a:tc>
                  <a:txBody>
                    <a:bodyPr/>
                    <a:lstStyle/>
                    <a:p>
                      <a:pPr algn="ctr"/>
                      <a:r>
                        <a:rPr lang="es-CL" dirty="0"/>
                        <a:t>77,5</a:t>
                      </a:r>
                    </a:p>
                  </a:txBody>
                  <a:tcPr/>
                </a:tc>
                <a:tc>
                  <a:txBody>
                    <a:bodyPr/>
                    <a:lstStyle/>
                    <a:p>
                      <a:pPr algn="ctr"/>
                      <a:r>
                        <a:rPr lang="es-CL" dirty="0"/>
                        <a:t>69</a:t>
                      </a:r>
                    </a:p>
                  </a:txBody>
                  <a:tcPr/>
                </a:tc>
                <a:extLst>
                  <a:ext uri="{0D108BD9-81ED-4DB2-BD59-A6C34878D82A}">
                    <a16:rowId xmlns:a16="http://schemas.microsoft.com/office/drawing/2014/main" val="4157120498"/>
                  </a:ext>
                </a:extLst>
              </a:tr>
              <a:tr h="370840">
                <a:tc>
                  <a:txBody>
                    <a:bodyPr/>
                    <a:lstStyle/>
                    <a:p>
                      <a:r>
                        <a:rPr lang="es-ES" dirty="0"/>
                        <a:t>NT 2 C</a:t>
                      </a:r>
                      <a:endParaRPr lang="es-CL" dirty="0"/>
                    </a:p>
                  </a:txBody>
                  <a:tcPr/>
                </a:tc>
                <a:tc>
                  <a:txBody>
                    <a:bodyPr/>
                    <a:lstStyle/>
                    <a:p>
                      <a:pPr algn="ctr"/>
                      <a:r>
                        <a:rPr lang="es-CL" dirty="0"/>
                        <a:t>64,2</a:t>
                      </a:r>
                    </a:p>
                  </a:txBody>
                  <a:tcPr/>
                </a:tc>
                <a:tc>
                  <a:txBody>
                    <a:bodyPr/>
                    <a:lstStyle/>
                    <a:p>
                      <a:pPr algn="ctr"/>
                      <a:r>
                        <a:rPr lang="es-CL" dirty="0"/>
                        <a:t>54,8</a:t>
                      </a:r>
                    </a:p>
                  </a:txBody>
                  <a:tcPr/>
                </a:tc>
                <a:tc>
                  <a:txBody>
                    <a:bodyPr/>
                    <a:lstStyle/>
                    <a:p>
                      <a:pPr algn="ctr"/>
                      <a:r>
                        <a:rPr lang="es-CL" dirty="0"/>
                        <a:t>60</a:t>
                      </a:r>
                    </a:p>
                  </a:txBody>
                  <a:tcPr/>
                </a:tc>
                <a:tc>
                  <a:txBody>
                    <a:bodyPr/>
                    <a:lstStyle/>
                    <a:p>
                      <a:pPr algn="ctr"/>
                      <a:r>
                        <a:rPr lang="es-CL" dirty="0"/>
                        <a:t>69,3</a:t>
                      </a:r>
                    </a:p>
                  </a:txBody>
                  <a:tcPr/>
                </a:tc>
                <a:tc>
                  <a:txBody>
                    <a:bodyPr/>
                    <a:lstStyle/>
                    <a:p>
                      <a:pPr algn="ctr"/>
                      <a:r>
                        <a:rPr lang="es-CL" dirty="0"/>
                        <a:t>65,4</a:t>
                      </a:r>
                    </a:p>
                  </a:txBody>
                  <a:tcPr/>
                </a:tc>
                <a:extLst>
                  <a:ext uri="{0D108BD9-81ED-4DB2-BD59-A6C34878D82A}">
                    <a16:rowId xmlns:a16="http://schemas.microsoft.com/office/drawing/2014/main" val="2714477507"/>
                  </a:ext>
                </a:extLst>
              </a:tr>
              <a:tr h="370840">
                <a:tc>
                  <a:txBody>
                    <a:bodyPr/>
                    <a:lstStyle/>
                    <a:p>
                      <a:r>
                        <a:rPr lang="es-ES" dirty="0"/>
                        <a:t>NT 2 D</a:t>
                      </a:r>
                      <a:endParaRPr lang="es-CL" dirty="0"/>
                    </a:p>
                  </a:txBody>
                  <a:tcPr/>
                </a:tc>
                <a:tc>
                  <a:txBody>
                    <a:bodyPr/>
                    <a:lstStyle/>
                    <a:p>
                      <a:pPr algn="ctr"/>
                      <a:r>
                        <a:rPr lang="es-CL" dirty="0"/>
                        <a:t>65,8</a:t>
                      </a:r>
                    </a:p>
                  </a:txBody>
                  <a:tcPr/>
                </a:tc>
                <a:tc>
                  <a:txBody>
                    <a:bodyPr/>
                    <a:lstStyle/>
                    <a:p>
                      <a:pPr algn="ctr"/>
                      <a:r>
                        <a:rPr lang="es-CL" dirty="0"/>
                        <a:t>64</a:t>
                      </a:r>
                    </a:p>
                  </a:txBody>
                  <a:tcPr/>
                </a:tc>
                <a:tc>
                  <a:txBody>
                    <a:bodyPr/>
                    <a:lstStyle/>
                    <a:p>
                      <a:pPr algn="ctr"/>
                      <a:r>
                        <a:rPr lang="es-CL" dirty="0"/>
                        <a:t>79,1</a:t>
                      </a:r>
                    </a:p>
                  </a:txBody>
                  <a:tcPr/>
                </a:tc>
                <a:tc>
                  <a:txBody>
                    <a:bodyPr/>
                    <a:lstStyle/>
                    <a:p>
                      <a:pPr algn="ctr"/>
                      <a:r>
                        <a:rPr lang="es-CL" dirty="0"/>
                        <a:t>63,4</a:t>
                      </a:r>
                    </a:p>
                  </a:txBody>
                  <a:tcPr/>
                </a:tc>
                <a:tc>
                  <a:txBody>
                    <a:bodyPr/>
                    <a:lstStyle/>
                    <a:p>
                      <a:pPr algn="ctr"/>
                      <a:r>
                        <a:rPr lang="es-CL" dirty="0"/>
                        <a:t>63,8</a:t>
                      </a:r>
                    </a:p>
                  </a:txBody>
                  <a:tcPr/>
                </a:tc>
                <a:extLst>
                  <a:ext uri="{0D108BD9-81ED-4DB2-BD59-A6C34878D82A}">
                    <a16:rowId xmlns:a16="http://schemas.microsoft.com/office/drawing/2014/main" val="3151163407"/>
                  </a:ext>
                </a:extLst>
              </a:tr>
              <a:tr h="370840">
                <a:tc>
                  <a:txBody>
                    <a:bodyPr/>
                    <a:lstStyle/>
                    <a:p>
                      <a:r>
                        <a:rPr lang="es-ES" dirty="0"/>
                        <a:t>NT 2 E</a:t>
                      </a:r>
                      <a:endParaRPr lang="es-CL" dirty="0"/>
                    </a:p>
                  </a:txBody>
                  <a:tcPr/>
                </a:tc>
                <a:tc>
                  <a:txBody>
                    <a:bodyPr/>
                    <a:lstStyle/>
                    <a:p>
                      <a:pPr algn="ctr"/>
                      <a:r>
                        <a:rPr lang="es-CL" dirty="0"/>
                        <a:t>57,9</a:t>
                      </a:r>
                    </a:p>
                  </a:txBody>
                  <a:tcPr/>
                </a:tc>
                <a:tc>
                  <a:txBody>
                    <a:bodyPr/>
                    <a:lstStyle/>
                    <a:p>
                      <a:pPr algn="ctr"/>
                      <a:r>
                        <a:rPr lang="es-CL" dirty="0"/>
                        <a:t>46,7</a:t>
                      </a:r>
                    </a:p>
                  </a:txBody>
                  <a:tcPr/>
                </a:tc>
                <a:tc>
                  <a:txBody>
                    <a:bodyPr/>
                    <a:lstStyle/>
                    <a:p>
                      <a:pPr algn="ctr"/>
                      <a:r>
                        <a:rPr lang="es-CL" dirty="0"/>
                        <a:t>70,8</a:t>
                      </a:r>
                    </a:p>
                  </a:txBody>
                  <a:tcPr/>
                </a:tc>
                <a:tc>
                  <a:txBody>
                    <a:bodyPr/>
                    <a:lstStyle/>
                    <a:p>
                      <a:pPr algn="ctr"/>
                      <a:r>
                        <a:rPr lang="es-CL" dirty="0"/>
                        <a:t>49</a:t>
                      </a:r>
                    </a:p>
                  </a:txBody>
                  <a:tcPr/>
                </a:tc>
                <a:tc>
                  <a:txBody>
                    <a:bodyPr/>
                    <a:lstStyle/>
                    <a:p>
                      <a:pPr algn="ctr"/>
                      <a:r>
                        <a:rPr lang="es-CL" dirty="0"/>
                        <a:t>45,8</a:t>
                      </a:r>
                    </a:p>
                  </a:txBody>
                  <a:tcPr/>
                </a:tc>
                <a:extLst>
                  <a:ext uri="{0D108BD9-81ED-4DB2-BD59-A6C34878D82A}">
                    <a16:rowId xmlns:a16="http://schemas.microsoft.com/office/drawing/2014/main" val="878412360"/>
                  </a:ext>
                </a:extLst>
              </a:tr>
            </a:tbl>
          </a:graphicData>
        </a:graphic>
      </p:graphicFrame>
    </p:spTree>
    <p:extLst>
      <p:ext uri="{BB962C8B-B14F-4D97-AF65-F5344CB8AC3E}">
        <p14:creationId xmlns:p14="http://schemas.microsoft.com/office/powerpoint/2010/main" val="350305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21AC64-284B-FB3C-9AE5-97C352470415}"/>
              </a:ext>
            </a:extLst>
          </p:cNvPr>
          <p:cNvSpPr>
            <a:spLocks noGrp="1"/>
          </p:cNvSpPr>
          <p:nvPr>
            <p:ph type="title"/>
          </p:nvPr>
        </p:nvSpPr>
        <p:spPr/>
        <p:txBody>
          <a:bodyPr/>
          <a:lstStyle/>
          <a:p>
            <a:endParaRPr lang="es-CL"/>
          </a:p>
        </p:txBody>
      </p:sp>
      <p:graphicFrame>
        <p:nvGraphicFramePr>
          <p:cNvPr id="4" name="Marcador de contenido 3">
            <a:extLst>
              <a:ext uri="{FF2B5EF4-FFF2-40B4-BE49-F238E27FC236}">
                <a16:creationId xmlns:a16="http://schemas.microsoft.com/office/drawing/2014/main" id="{5744F39A-6152-749C-2658-5771AB35404E}"/>
              </a:ext>
            </a:extLst>
          </p:cNvPr>
          <p:cNvGraphicFramePr>
            <a:graphicFrameLocks noGrp="1"/>
          </p:cNvGraphicFramePr>
          <p:nvPr>
            <p:ph idx="1"/>
            <p:extLst>
              <p:ext uri="{D42A27DB-BD31-4B8C-83A1-F6EECF244321}">
                <p14:modId xmlns:p14="http://schemas.microsoft.com/office/powerpoint/2010/main" val="116403723"/>
              </p:ext>
            </p:extLst>
          </p:nvPr>
        </p:nvGraphicFramePr>
        <p:xfrm>
          <a:off x="1463675" y="2119313"/>
          <a:ext cx="6196008" cy="2966720"/>
        </p:xfrm>
        <a:graphic>
          <a:graphicData uri="http://schemas.openxmlformats.org/drawingml/2006/table">
            <a:tbl>
              <a:tblPr firstRow="1" bandRow="1">
                <a:tableStyleId>{5C22544A-7EE6-4342-B048-85BDC9FD1C3A}</a:tableStyleId>
              </a:tblPr>
              <a:tblGrid>
                <a:gridCol w="1032668">
                  <a:extLst>
                    <a:ext uri="{9D8B030D-6E8A-4147-A177-3AD203B41FA5}">
                      <a16:colId xmlns:a16="http://schemas.microsoft.com/office/drawing/2014/main" val="264894248"/>
                    </a:ext>
                  </a:extLst>
                </a:gridCol>
                <a:gridCol w="1032668">
                  <a:extLst>
                    <a:ext uri="{9D8B030D-6E8A-4147-A177-3AD203B41FA5}">
                      <a16:colId xmlns:a16="http://schemas.microsoft.com/office/drawing/2014/main" val="2850112217"/>
                    </a:ext>
                  </a:extLst>
                </a:gridCol>
                <a:gridCol w="1032668">
                  <a:extLst>
                    <a:ext uri="{9D8B030D-6E8A-4147-A177-3AD203B41FA5}">
                      <a16:colId xmlns:a16="http://schemas.microsoft.com/office/drawing/2014/main" val="374518337"/>
                    </a:ext>
                  </a:extLst>
                </a:gridCol>
                <a:gridCol w="1032668">
                  <a:extLst>
                    <a:ext uri="{9D8B030D-6E8A-4147-A177-3AD203B41FA5}">
                      <a16:colId xmlns:a16="http://schemas.microsoft.com/office/drawing/2014/main" val="1619057997"/>
                    </a:ext>
                  </a:extLst>
                </a:gridCol>
                <a:gridCol w="1032668">
                  <a:extLst>
                    <a:ext uri="{9D8B030D-6E8A-4147-A177-3AD203B41FA5}">
                      <a16:colId xmlns:a16="http://schemas.microsoft.com/office/drawing/2014/main" val="503023594"/>
                    </a:ext>
                  </a:extLst>
                </a:gridCol>
                <a:gridCol w="1032668">
                  <a:extLst>
                    <a:ext uri="{9D8B030D-6E8A-4147-A177-3AD203B41FA5}">
                      <a16:colId xmlns:a16="http://schemas.microsoft.com/office/drawing/2014/main" val="3546981771"/>
                    </a:ext>
                  </a:extLst>
                </a:gridCol>
              </a:tblGrid>
              <a:tr h="370840">
                <a:tc>
                  <a:txBody>
                    <a:bodyPr/>
                    <a:lstStyle/>
                    <a:p>
                      <a:r>
                        <a:rPr lang="es-ES" dirty="0"/>
                        <a:t>Curso </a:t>
                      </a:r>
                      <a:endParaRPr lang="es-CL" dirty="0"/>
                    </a:p>
                  </a:txBody>
                  <a:tcPr/>
                </a:tc>
                <a:tc>
                  <a:txBody>
                    <a:bodyPr/>
                    <a:lstStyle/>
                    <a:p>
                      <a:r>
                        <a:rPr lang="es-CL" dirty="0"/>
                        <a:t>Agosto </a:t>
                      </a:r>
                    </a:p>
                  </a:txBody>
                  <a:tcPr/>
                </a:tc>
                <a:tc>
                  <a:txBody>
                    <a:bodyPr/>
                    <a:lstStyle/>
                    <a:p>
                      <a:r>
                        <a:rPr lang="es-CL" dirty="0"/>
                        <a:t>Sept. </a:t>
                      </a:r>
                    </a:p>
                  </a:txBody>
                  <a:tcPr/>
                </a:tc>
                <a:tc>
                  <a:txBody>
                    <a:bodyPr/>
                    <a:lstStyle/>
                    <a:p>
                      <a:r>
                        <a:rPr lang="es-CL" dirty="0"/>
                        <a:t>Oct. </a:t>
                      </a:r>
                    </a:p>
                  </a:txBody>
                  <a:tcPr/>
                </a:tc>
                <a:tc>
                  <a:txBody>
                    <a:bodyPr/>
                    <a:lstStyle/>
                    <a:p>
                      <a:r>
                        <a:rPr lang="es-CL" dirty="0"/>
                        <a:t>Nov. </a:t>
                      </a:r>
                    </a:p>
                  </a:txBody>
                  <a:tcPr/>
                </a:tc>
                <a:tc>
                  <a:txBody>
                    <a:bodyPr/>
                    <a:lstStyle/>
                    <a:p>
                      <a:r>
                        <a:rPr lang="es-CL" dirty="0"/>
                        <a:t>Dic. </a:t>
                      </a:r>
                    </a:p>
                  </a:txBody>
                  <a:tcPr/>
                </a:tc>
                <a:extLst>
                  <a:ext uri="{0D108BD9-81ED-4DB2-BD59-A6C34878D82A}">
                    <a16:rowId xmlns:a16="http://schemas.microsoft.com/office/drawing/2014/main" val="2990199489"/>
                  </a:ext>
                </a:extLst>
              </a:tr>
              <a:tr h="370840">
                <a:tc>
                  <a:txBody>
                    <a:bodyPr/>
                    <a:lstStyle/>
                    <a:p>
                      <a:r>
                        <a:rPr lang="es-ES" dirty="0"/>
                        <a:t>1 B-A</a:t>
                      </a:r>
                      <a:endParaRPr lang="es-CL" dirty="0"/>
                    </a:p>
                  </a:txBody>
                  <a:tcPr/>
                </a:tc>
                <a:tc>
                  <a:txBody>
                    <a:bodyPr/>
                    <a:lstStyle/>
                    <a:p>
                      <a:pPr algn="ctr"/>
                      <a:r>
                        <a:rPr lang="es-CL" dirty="0"/>
                        <a:t>81,7</a:t>
                      </a:r>
                    </a:p>
                  </a:txBody>
                  <a:tcPr/>
                </a:tc>
                <a:tc>
                  <a:txBody>
                    <a:bodyPr/>
                    <a:lstStyle/>
                    <a:p>
                      <a:pPr algn="ctr"/>
                      <a:r>
                        <a:rPr lang="es-CL" dirty="0"/>
                        <a:t>75,4</a:t>
                      </a:r>
                    </a:p>
                  </a:txBody>
                  <a:tcPr/>
                </a:tc>
                <a:tc>
                  <a:txBody>
                    <a:bodyPr/>
                    <a:lstStyle/>
                    <a:p>
                      <a:pPr algn="ctr"/>
                      <a:r>
                        <a:rPr lang="es-CL" dirty="0"/>
                        <a:t>80</a:t>
                      </a:r>
                    </a:p>
                  </a:txBody>
                  <a:tcPr/>
                </a:tc>
                <a:tc>
                  <a:txBody>
                    <a:bodyPr/>
                    <a:lstStyle/>
                    <a:p>
                      <a:pPr algn="ctr"/>
                      <a:r>
                        <a:rPr lang="es-CL" dirty="0"/>
                        <a:t>96,2</a:t>
                      </a:r>
                    </a:p>
                  </a:txBody>
                  <a:tcPr/>
                </a:tc>
                <a:tc>
                  <a:txBody>
                    <a:bodyPr/>
                    <a:lstStyle/>
                    <a:p>
                      <a:pPr algn="ctr"/>
                      <a:r>
                        <a:rPr lang="es-CL" dirty="0"/>
                        <a:t>76,3</a:t>
                      </a:r>
                    </a:p>
                  </a:txBody>
                  <a:tcPr/>
                </a:tc>
                <a:extLst>
                  <a:ext uri="{0D108BD9-81ED-4DB2-BD59-A6C34878D82A}">
                    <a16:rowId xmlns:a16="http://schemas.microsoft.com/office/drawing/2014/main" val="3728600135"/>
                  </a:ext>
                </a:extLst>
              </a:tr>
              <a:tr h="370840">
                <a:tc>
                  <a:txBody>
                    <a:bodyPr/>
                    <a:lstStyle/>
                    <a:p>
                      <a:r>
                        <a:rPr lang="es-ES" dirty="0"/>
                        <a:t>1B-B</a:t>
                      </a:r>
                      <a:endParaRPr lang="es-CL" dirty="0"/>
                    </a:p>
                  </a:txBody>
                  <a:tcPr/>
                </a:tc>
                <a:tc>
                  <a:txBody>
                    <a:bodyPr/>
                    <a:lstStyle/>
                    <a:p>
                      <a:pPr algn="ctr"/>
                      <a:r>
                        <a:rPr lang="es-CL" dirty="0"/>
                        <a:t>91,8</a:t>
                      </a:r>
                    </a:p>
                  </a:txBody>
                  <a:tcPr/>
                </a:tc>
                <a:tc>
                  <a:txBody>
                    <a:bodyPr/>
                    <a:lstStyle/>
                    <a:p>
                      <a:pPr algn="ctr"/>
                      <a:r>
                        <a:rPr lang="es-CL" dirty="0"/>
                        <a:t>77,4</a:t>
                      </a:r>
                    </a:p>
                  </a:txBody>
                  <a:tcPr/>
                </a:tc>
                <a:tc>
                  <a:txBody>
                    <a:bodyPr/>
                    <a:lstStyle/>
                    <a:p>
                      <a:pPr algn="ctr"/>
                      <a:r>
                        <a:rPr lang="es-CL" dirty="0"/>
                        <a:t>93,5</a:t>
                      </a:r>
                    </a:p>
                  </a:txBody>
                  <a:tcPr/>
                </a:tc>
                <a:tc>
                  <a:txBody>
                    <a:bodyPr/>
                    <a:lstStyle/>
                    <a:p>
                      <a:pPr algn="ctr"/>
                      <a:r>
                        <a:rPr lang="es-CL" dirty="0"/>
                        <a:t>82,9</a:t>
                      </a:r>
                    </a:p>
                  </a:txBody>
                  <a:tcPr/>
                </a:tc>
                <a:tc>
                  <a:txBody>
                    <a:bodyPr/>
                    <a:lstStyle/>
                    <a:p>
                      <a:pPr algn="ctr"/>
                      <a:r>
                        <a:rPr lang="es-CL" dirty="0"/>
                        <a:t>98,8</a:t>
                      </a:r>
                    </a:p>
                  </a:txBody>
                  <a:tcPr/>
                </a:tc>
                <a:extLst>
                  <a:ext uri="{0D108BD9-81ED-4DB2-BD59-A6C34878D82A}">
                    <a16:rowId xmlns:a16="http://schemas.microsoft.com/office/drawing/2014/main" val="141999433"/>
                  </a:ext>
                </a:extLst>
              </a:tr>
              <a:tr h="370840">
                <a:tc>
                  <a:txBody>
                    <a:bodyPr/>
                    <a:lstStyle/>
                    <a:p>
                      <a:r>
                        <a:rPr lang="es-ES" dirty="0"/>
                        <a:t>2B-A</a:t>
                      </a:r>
                      <a:endParaRPr lang="es-CL" dirty="0"/>
                    </a:p>
                  </a:txBody>
                  <a:tcPr/>
                </a:tc>
                <a:tc>
                  <a:txBody>
                    <a:bodyPr/>
                    <a:lstStyle/>
                    <a:p>
                      <a:pPr algn="ctr"/>
                      <a:r>
                        <a:rPr lang="es-CL" dirty="0"/>
                        <a:t>64,2</a:t>
                      </a:r>
                    </a:p>
                  </a:txBody>
                  <a:tcPr/>
                </a:tc>
                <a:tc>
                  <a:txBody>
                    <a:bodyPr/>
                    <a:lstStyle/>
                    <a:p>
                      <a:pPr algn="ctr"/>
                      <a:r>
                        <a:rPr lang="es-CL" dirty="0"/>
                        <a:t>60,5</a:t>
                      </a:r>
                    </a:p>
                  </a:txBody>
                  <a:tcPr/>
                </a:tc>
                <a:tc>
                  <a:txBody>
                    <a:bodyPr/>
                    <a:lstStyle/>
                    <a:p>
                      <a:pPr algn="ctr"/>
                      <a:r>
                        <a:rPr lang="es-CL" dirty="0"/>
                        <a:t>75</a:t>
                      </a:r>
                    </a:p>
                  </a:txBody>
                  <a:tcPr/>
                </a:tc>
                <a:tc>
                  <a:txBody>
                    <a:bodyPr/>
                    <a:lstStyle/>
                    <a:p>
                      <a:pPr algn="ctr"/>
                      <a:r>
                        <a:rPr lang="es-CL" dirty="0"/>
                        <a:t>65</a:t>
                      </a:r>
                    </a:p>
                  </a:txBody>
                  <a:tcPr/>
                </a:tc>
                <a:tc>
                  <a:txBody>
                    <a:bodyPr/>
                    <a:lstStyle/>
                    <a:p>
                      <a:pPr algn="ctr"/>
                      <a:r>
                        <a:rPr lang="es-CL" dirty="0"/>
                        <a:t>77,7</a:t>
                      </a:r>
                    </a:p>
                  </a:txBody>
                  <a:tcPr/>
                </a:tc>
                <a:extLst>
                  <a:ext uri="{0D108BD9-81ED-4DB2-BD59-A6C34878D82A}">
                    <a16:rowId xmlns:a16="http://schemas.microsoft.com/office/drawing/2014/main" val="2591921367"/>
                  </a:ext>
                </a:extLst>
              </a:tr>
              <a:tr h="370840">
                <a:tc>
                  <a:txBody>
                    <a:bodyPr/>
                    <a:lstStyle/>
                    <a:p>
                      <a:r>
                        <a:rPr lang="es-ES" dirty="0"/>
                        <a:t>2B-B</a:t>
                      </a:r>
                      <a:endParaRPr lang="es-CL" dirty="0"/>
                    </a:p>
                  </a:txBody>
                  <a:tcPr/>
                </a:tc>
                <a:tc>
                  <a:txBody>
                    <a:bodyPr/>
                    <a:lstStyle/>
                    <a:p>
                      <a:pPr algn="ctr"/>
                      <a:r>
                        <a:rPr lang="es-CL" dirty="0"/>
                        <a:t>76,8</a:t>
                      </a:r>
                    </a:p>
                  </a:txBody>
                  <a:tcPr/>
                </a:tc>
                <a:tc>
                  <a:txBody>
                    <a:bodyPr/>
                    <a:lstStyle/>
                    <a:p>
                      <a:pPr algn="ctr"/>
                      <a:r>
                        <a:rPr lang="es-CL" dirty="0"/>
                        <a:t>81,2</a:t>
                      </a:r>
                    </a:p>
                  </a:txBody>
                  <a:tcPr/>
                </a:tc>
                <a:tc>
                  <a:txBody>
                    <a:bodyPr/>
                    <a:lstStyle/>
                    <a:p>
                      <a:pPr algn="ctr"/>
                      <a:r>
                        <a:rPr lang="es-CL" dirty="0"/>
                        <a:t>70,7</a:t>
                      </a:r>
                    </a:p>
                  </a:txBody>
                  <a:tcPr/>
                </a:tc>
                <a:tc>
                  <a:txBody>
                    <a:bodyPr/>
                    <a:lstStyle/>
                    <a:p>
                      <a:pPr algn="ctr"/>
                      <a:r>
                        <a:rPr lang="es-CL" dirty="0"/>
                        <a:t>72,7</a:t>
                      </a:r>
                    </a:p>
                  </a:txBody>
                  <a:tcPr/>
                </a:tc>
                <a:tc>
                  <a:txBody>
                    <a:bodyPr/>
                    <a:lstStyle/>
                    <a:p>
                      <a:pPr algn="ctr"/>
                      <a:r>
                        <a:rPr lang="es-CL" dirty="0"/>
                        <a:t>72,6</a:t>
                      </a:r>
                    </a:p>
                  </a:txBody>
                  <a:tcPr/>
                </a:tc>
                <a:extLst>
                  <a:ext uri="{0D108BD9-81ED-4DB2-BD59-A6C34878D82A}">
                    <a16:rowId xmlns:a16="http://schemas.microsoft.com/office/drawing/2014/main" val="334232205"/>
                  </a:ext>
                </a:extLst>
              </a:tr>
              <a:tr h="370840">
                <a:tc>
                  <a:txBody>
                    <a:bodyPr/>
                    <a:lstStyle/>
                    <a:p>
                      <a:r>
                        <a:rPr lang="es-ES" dirty="0"/>
                        <a:t>3B-A</a:t>
                      </a:r>
                      <a:endParaRPr lang="es-CL" dirty="0"/>
                    </a:p>
                  </a:txBody>
                  <a:tcPr/>
                </a:tc>
                <a:tc>
                  <a:txBody>
                    <a:bodyPr/>
                    <a:lstStyle/>
                    <a:p>
                      <a:pPr algn="ctr"/>
                      <a:r>
                        <a:rPr lang="es-CL" dirty="0"/>
                        <a:t>78,5</a:t>
                      </a:r>
                    </a:p>
                  </a:txBody>
                  <a:tcPr/>
                </a:tc>
                <a:tc>
                  <a:txBody>
                    <a:bodyPr/>
                    <a:lstStyle/>
                    <a:p>
                      <a:pPr algn="ctr"/>
                      <a:r>
                        <a:rPr lang="es-CL" dirty="0"/>
                        <a:t>80,2</a:t>
                      </a:r>
                    </a:p>
                  </a:txBody>
                  <a:tcPr/>
                </a:tc>
                <a:tc>
                  <a:txBody>
                    <a:bodyPr/>
                    <a:lstStyle/>
                    <a:p>
                      <a:pPr algn="ctr"/>
                      <a:r>
                        <a:rPr lang="es-CL" dirty="0"/>
                        <a:t>77,5</a:t>
                      </a:r>
                    </a:p>
                  </a:txBody>
                  <a:tcPr/>
                </a:tc>
                <a:tc>
                  <a:txBody>
                    <a:bodyPr/>
                    <a:lstStyle/>
                    <a:p>
                      <a:pPr algn="ctr"/>
                      <a:r>
                        <a:rPr lang="es-CL" dirty="0"/>
                        <a:t>70,8</a:t>
                      </a:r>
                    </a:p>
                  </a:txBody>
                  <a:tcPr/>
                </a:tc>
                <a:tc>
                  <a:txBody>
                    <a:bodyPr/>
                    <a:lstStyle/>
                    <a:p>
                      <a:pPr algn="ctr"/>
                      <a:r>
                        <a:rPr lang="es-CL" dirty="0"/>
                        <a:t>79,1</a:t>
                      </a:r>
                    </a:p>
                  </a:txBody>
                  <a:tcPr/>
                </a:tc>
                <a:extLst>
                  <a:ext uri="{0D108BD9-81ED-4DB2-BD59-A6C34878D82A}">
                    <a16:rowId xmlns:a16="http://schemas.microsoft.com/office/drawing/2014/main" val="1601459299"/>
                  </a:ext>
                </a:extLst>
              </a:tr>
              <a:tr h="370840">
                <a:tc>
                  <a:txBody>
                    <a:bodyPr/>
                    <a:lstStyle/>
                    <a:p>
                      <a:r>
                        <a:rPr lang="es-ES" dirty="0"/>
                        <a:t>3B-B</a:t>
                      </a:r>
                      <a:endParaRPr lang="es-CL" dirty="0"/>
                    </a:p>
                  </a:txBody>
                  <a:tcPr/>
                </a:tc>
                <a:tc>
                  <a:txBody>
                    <a:bodyPr/>
                    <a:lstStyle/>
                    <a:p>
                      <a:pPr algn="ctr"/>
                      <a:r>
                        <a:rPr lang="es-CL" dirty="0"/>
                        <a:t>86,6</a:t>
                      </a:r>
                    </a:p>
                  </a:txBody>
                  <a:tcPr/>
                </a:tc>
                <a:tc>
                  <a:txBody>
                    <a:bodyPr/>
                    <a:lstStyle/>
                    <a:p>
                      <a:pPr algn="ctr"/>
                      <a:r>
                        <a:rPr lang="es-CL" dirty="0"/>
                        <a:t>84,2</a:t>
                      </a:r>
                    </a:p>
                  </a:txBody>
                  <a:tcPr/>
                </a:tc>
                <a:tc>
                  <a:txBody>
                    <a:bodyPr/>
                    <a:lstStyle/>
                    <a:p>
                      <a:pPr algn="ctr"/>
                      <a:r>
                        <a:rPr lang="es-CL" dirty="0"/>
                        <a:t>89</a:t>
                      </a:r>
                    </a:p>
                  </a:txBody>
                  <a:tcPr/>
                </a:tc>
                <a:tc>
                  <a:txBody>
                    <a:bodyPr/>
                    <a:lstStyle/>
                    <a:p>
                      <a:pPr algn="ctr"/>
                      <a:r>
                        <a:rPr lang="es-CL" dirty="0"/>
                        <a:t>86,3</a:t>
                      </a:r>
                    </a:p>
                  </a:txBody>
                  <a:tcPr/>
                </a:tc>
                <a:tc>
                  <a:txBody>
                    <a:bodyPr/>
                    <a:lstStyle/>
                    <a:p>
                      <a:pPr algn="ctr"/>
                      <a:r>
                        <a:rPr lang="es-CL" dirty="0"/>
                        <a:t>80</a:t>
                      </a:r>
                    </a:p>
                  </a:txBody>
                  <a:tcPr/>
                </a:tc>
                <a:extLst>
                  <a:ext uri="{0D108BD9-81ED-4DB2-BD59-A6C34878D82A}">
                    <a16:rowId xmlns:a16="http://schemas.microsoft.com/office/drawing/2014/main" val="1835941174"/>
                  </a:ext>
                </a:extLst>
              </a:tr>
              <a:tr h="370840">
                <a:tc>
                  <a:txBody>
                    <a:bodyPr/>
                    <a:lstStyle/>
                    <a:p>
                      <a:r>
                        <a:rPr lang="es-ES" dirty="0"/>
                        <a:t>4 B-A</a:t>
                      </a:r>
                      <a:endParaRPr lang="es-CL" dirty="0"/>
                    </a:p>
                  </a:txBody>
                  <a:tcPr/>
                </a:tc>
                <a:tc>
                  <a:txBody>
                    <a:bodyPr/>
                    <a:lstStyle/>
                    <a:p>
                      <a:pPr algn="ctr"/>
                      <a:r>
                        <a:rPr lang="es-CL" dirty="0"/>
                        <a:t>55,7</a:t>
                      </a:r>
                    </a:p>
                  </a:txBody>
                  <a:tcPr/>
                </a:tc>
                <a:tc>
                  <a:txBody>
                    <a:bodyPr/>
                    <a:lstStyle/>
                    <a:p>
                      <a:pPr algn="ctr"/>
                      <a:r>
                        <a:rPr lang="es-CL" dirty="0"/>
                        <a:t>52,6</a:t>
                      </a:r>
                    </a:p>
                  </a:txBody>
                  <a:tcPr/>
                </a:tc>
                <a:tc>
                  <a:txBody>
                    <a:bodyPr/>
                    <a:lstStyle/>
                    <a:p>
                      <a:pPr algn="ctr"/>
                      <a:r>
                        <a:rPr lang="es-CL" dirty="0"/>
                        <a:t>52,8</a:t>
                      </a:r>
                    </a:p>
                  </a:txBody>
                  <a:tcPr/>
                </a:tc>
                <a:tc>
                  <a:txBody>
                    <a:bodyPr/>
                    <a:lstStyle/>
                    <a:p>
                      <a:pPr algn="ctr"/>
                      <a:r>
                        <a:rPr lang="es-CL" dirty="0"/>
                        <a:t>46,6</a:t>
                      </a:r>
                    </a:p>
                  </a:txBody>
                  <a:tcPr/>
                </a:tc>
                <a:tc>
                  <a:txBody>
                    <a:bodyPr/>
                    <a:lstStyle/>
                    <a:p>
                      <a:pPr algn="ctr"/>
                      <a:r>
                        <a:rPr lang="es-CL" dirty="0"/>
                        <a:t>48,8</a:t>
                      </a:r>
                    </a:p>
                  </a:txBody>
                  <a:tcPr/>
                </a:tc>
                <a:extLst>
                  <a:ext uri="{0D108BD9-81ED-4DB2-BD59-A6C34878D82A}">
                    <a16:rowId xmlns:a16="http://schemas.microsoft.com/office/drawing/2014/main" val="2571865363"/>
                  </a:ext>
                </a:extLst>
              </a:tr>
            </a:tbl>
          </a:graphicData>
        </a:graphic>
      </p:graphicFrame>
    </p:spTree>
    <p:extLst>
      <p:ext uri="{BB962C8B-B14F-4D97-AF65-F5344CB8AC3E}">
        <p14:creationId xmlns:p14="http://schemas.microsoft.com/office/powerpoint/2010/main" val="138015332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3186</TotalTime>
  <Words>1343</Words>
  <Application>Microsoft Office PowerPoint</Application>
  <PresentationFormat>Presentación en pantalla (4:3)</PresentationFormat>
  <Paragraphs>415</Paragraphs>
  <Slides>30</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Brush Script MT</vt:lpstr>
      <vt:lpstr>Calibri</vt:lpstr>
      <vt:lpstr>Constantia</vt:lpstr>
      <vt:lpstr>Franklin Gothic Book</vt:lpstr>
      <vt:lpstr>Rage Italic</vt:lpstr>
      <vt:lpstr>Wingdings</vt:lpstr>
      <vt:lpstr>Chincheta</vt:lpstr>
      <vt:lpstr>Escuela especial Magdalena Avalos Cruz-ASPAUT</vt:lpstr>
      <vt:lpstr>Estructura cursos año 2023</vt:lpstr>
      <vt:lpstr>Cursos y matrícula</vt:lpstr>
      <vt:lpstr>Modalidad de trabajo</vt:lpstr>
      <vt:lpstr>Asistencia primer semestre año 2023</vt:lpstr>
      <vt:lpstr>Presentación de PowerPoint</vt:lpstr>
      <vt:lpstr>Presentación de PowerPoint</vt:lpstr>
      <vt:lpstr>Asistencia segundo semestre año 2023</vt:lpstr>
      <vt:lpstr>Presentación de PowerPoint</vt:lpstr>
      <vt:lpstr>Presentación de PowerPoint</vt:lpstr>
      <vt:lpstr>Presentación de PowerPoint</vt:lpstr>
      <vt:lpstr>Presentación de PowerPoint</vt:lpstr>
      <vt:lpstr>Metodologías específicas de trabajo en TEA</vt:lpstr>
      <vt:lpstr>Atenciones individuales</vt:lpstr>
      <vt:lpstr>Modificación conductual</vt:lpstr>
      <vt:lpstr>Trabajo con la familia</vt:lpstr>
      <vt:lpstr>Trabajo con  la familia</vt:lpstr>
      <vt:lpstr>Talleres para madres, padres y apoderados </vt:lpstr>
      <vt:lpstr>Entrevistas con docentes directivos y profesoras de aula </vt:lpstr>
      <vt:lpstr>Porcentajes de logros estudiantes según metodologías</vt:lpstr>
      <vt:lpstr>Porcentajes de logros estudiantes según metodologías</vt:lpstr>
      <vt:lpstr>Personal año 2023</vt:lpstr>
      <vt:lpstr>Sostenedor </vt:lpstr>
      <vt:lpstr>Presentación de PowerPoint</vt:lpstr>
      <vt:lpstr>Proyecto innovación tecnológica</vt:lpstr>
      <vt:lpstr>Presentación de PowerPoint</vt:lpstr>
      <vt:lpstr>CEPA</vt:lpstr>
      <vt:lpstr>Presentación de PowerPoint</vt:lpstr>
      <vt:lpstr>Capacitaciones sobre TEA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especial Magdalena Avalos Cruz-ASPAUT</dc:title>
  <dc:creator>documento</dc:creator>
  <cp:lastModifiedBy>ASOCIACION-ASPAUT ASPAUT</cp:lastModifiedBy>
  <cp:revision>89</cp:revision>
  <dcterms:created xsi:type="dcterms:W3CDTF">2019-03-18T13:19:28Z</dcterms:created>
  <dcterms:modified xsi:type="dcterms:W3CDTF">2024-03-28T14:09:20Z</dcterms:modified>
</cp:coreProperties>
</file>