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9"/>
  </p:notesMasterIdLst>
  <p:sldIdLst>
    <p:sldId id="256" r:id="rId2"/>
    <p:sldId id="294" r:id="rId3"/>
    <p:sldId id="269" r:id="rId4"/>
    <p:sldId id="276" r:id="rId5"/>
    <p:sldId id="306" r:id="rId6"/>
    <p:sldId id="307" r:id="rId7"/>
    <p:sldId id="308" r:id="rId8"/>
    <p:sldId id="309" r:id="rId9"/>
    <p:sldId id="310" r:id="rId10"/>
    <p:sldId id="311" r:id="rId11"/>
    <p:sldId id="290" r:id="rId12"/>
    <p:sldId id="278" r:id="rId13"/>
    <p:sldId id="281" r:id="rId14"/>
    <p:sldId id="321" r:id="rId15"/>
    <p:sldId id="322" r:id="rId16"/>
    <p:sldId id="292" r:id="rId17"/>
    <p:sldId id="305" r:id="rId18"/>
    <p:sldId id="304" r:id="rId19"/>
    <p:sldId id="295" r:id="rId20"/>
    <p:sldId id="297" r:id="rId21"/>
    <p:sldId id="268" r:id="rId22"/>
    <p:sldId id="312" r:id="rId23"/>
    <p:sldId id="323" r:id="rId24"/>
    <p:sldId id="313" r:id="rId25"/>
    <p:sldId id="314" r:id="rId26"/>
    <p:sldId id="320" r:id="rId27"/>
    <p:sldId id="324" r:id="rId28"/>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CF351717-2014-4E59-A5AE-3D8A0CD64544}">
          <p14:sldIdLst>
            <p14:sldId id="256"/>
            <p14:sldId id="294"/>
            <p14:sldId id="269"/>
            <p14:sldId id="276"/>
            <p14:sldId id="306"/>
            <p14:sldId id="307"/>
            <p14:sldId id="308"/>
            <p14:sldId id="309"/>
            <p14:sldId id="310"/>
            <p14:sldId id="311"/>
            <p14:sldId id="290"/>
            <p14:sldId id="278"/>
            <p14:sldId id="281"/>
            <p14:sldId id="321"/>
            <p14:sldId id="322"/>
            <p14:sldId id="292"/>
            <p14:sldId id="305"/>
            <p14:sldId id="304"/>
            <p14:sldId id="295"/>
          </p14:sldIdLst>
        </p14:section>
        <p14:section name="Sección sin título" id="{17F43685-A8C7-4A38-AA59-0091B7DBDE3C}">
          <p14:sldIdLst>
            <p14:sldId id="297"/>
            <p14:sldId id="268"/>
            <p14:sldId id="312"/>
            <p14:sldId id="323"/>
            <p14:sldId id="313"/>
          </p14:sldIdLst>
        </p14:section>
        <p14:section name="Sección sin título" id="{22083DA3-2E23-466F-A463-94463A5D0166}">
          <p14:sldIdLst>
            <p14:sldId id="314"/>
            <p14:sldId id="320"/>
            <p14:sldId id="324"/>
          </p14:sldIdLst>
        </p14:section>
      </p14:sectionLst>
    </p:ext>
    <p:ext uri="{EFAFB233-063F-42B5-8137-9DF3F51BA10A}">
      <p15:sldGuideLst xmlns:p15="http://schemas.microsoft.com/office/powerpoint/2012/main">
        <p15:guide id="1" orient="horz" pos="2160" userDrawn="1">
          <p15:clr>
            <a:srgbClr val="A4A3A4"/>
          </p15:clr>
        </p15:guide>
        <p15:guide id="2" pos="290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howGuides="1">
      <p:cViewPr varScale="1">
        <p:scale>
          <a:sx n="74" d="100"/>
          <a:sy n="74" d="100"/>
        </p:scale>
        <p:origin x="1742" y="283"/>
      </p:cViewPr>
      <p:guideLst>
        <p:guide orient="horz" pos="2160"/>
        <p:guide pos="290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751D95-AC28-4C6A-95BE-38DD4D5C482E}" type="datetimeFigureOut">
              <a:rPr lang="es-CL" smtClean="0"/>
              <a:t>28-03-2025</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4501CB-1F26-418A-AEAA-5921396DC2D0}" type="slidenum">
              <a:rPr lang="es-CL" smtClean="0"/>
              <a:t>‹Nº›</a:t>
            </a:fld>
            <a:endParaRPr lang="es-C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C94501CB-1F26-418A-AEAA-5921396DC2D0}" type="slidenum">
              <a:rPr lang="es-CL" smtClean="0"/>
              <a:t>18</a:t>
            </a:fld>
            <a:endParaRPr lang="es-CL"/>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1" fmla="*/ 0 w 7955280"/>
              <a:gd name="connsiteY0-2" fmla="*/ 495300 h 495300"/>
              <a:gd name="connsiteX1-3" fmla="*/ 169546 w 7955280"/>
              <a:gd name="connsiteY1-4" fmla="*/ 0 h 495300"/>
              <a:gd name="connsiteX2-5" fmla="*/ 3966210 w 7955280"/>
              <a:gd name="connsiteY2-6" fmla="*/ 95250 h 495300"/>
              <a:gd name="connsiteX3-7" fmla="*/ 7785734 w 7955280"/>
              <a:gd name="connsiteY3-8" fmla="*/ 0 h 495300"/>
              <a:gd name="connsiteX4-9" fmla="*/ 7955280 w 7955280"/>
              <a:gd name="connsiteY4-10" fmla="*/ 495300 h 495300"/>
              <a:gd name="connsiteX5" fmla="*/ 0 w 7955280"/>
              <a:gd name="connsiteY5" fmla="*/ 495300 h 49530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s-ES"/>
              <a:t>Haga clic para modificar el estilo de título del patrón</a:t>
            </a:r>
            <a:endParaRPr lang="en-US"/>
          </a:p>
        </p:txBody>
      </p:sp>
      <p:sp>
        <p:nvSpPr>
          <p:cNvPr id="3" name="Subtitle 2"/>
          <p:cNvSpPr>
            <a:spLocks noGrp="1"/>
          </p:cNvSpPr>
          <p:nvPr>
            <p:ph type="subTitle" idx="1" hasCustomPrompt="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61B1BD3B-B7FF-4752-A363-BDAA6FCBE6EA}" type="datetimeFigureOut">
              <a:rPr lang="es-CL" smtClean="0"/>
              <a:t>28-03-2025</a:t>
            </a:fld>
            <a:endParaRPr lang="es-CL"/>
          </a:p>
        </p:txBody>
      </p:sp>
      <p:sp>
        <p:nvSpPr>
          <p:cNvPr id="5" name="Footer Placeholder 4"/>
          <p:cNvSpPr>
            <a:spLocks noGrp="1"/>
          </p:cNvSpPr>
          <p:nvPr>
            <p:ph type="ftr" sz="quarter" idx="11"/>
          </p:nvPr>
        </p:nvSpPr>
        <p:spPr>
          <a:xfrm>
            <a:off x="1174044" y="5357592"/>
            <a:ext cx="5034845" cy="365125"/>
          </a:xfrm>
        </p:spPr>
        <p:txBody>
          <a:bodyPr/>
          <a:lstStyle/>
          <a:p>
            <a:endParaRPr lang="es-CL"/>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2E5CBC1A-4C91-4AFC-91F4-ED909385319E}" type="slidenum">
              <a:rPr lang="es-CL" smtClean="0"/>
              <a:t>‹Nº›</a:t>
            </a:fld>
            <a:endParaRPr lang="es-C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hasCustomPrompt="1"/>
          </p:nvPr>
        </p:nvSpPr>
        <p:spPr/>
        <p:txBody>
          <a:bodyPr vert="eaVert" anchor="ct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61B1BD3B-B7FF-4752-A363-BDAA6FCBE6EA}" type="datetimeFigureOut">
              <a:rPr lang="es-CL" smtClean="0"/>
              <a:t>28-03-2025</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E5CBC1A-4C91-4AFC-91F4-ED909385319E}" type="slidenum">
              <a:rPr lang="es-CL" smtClean="0"/>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hasCustomPrompt="1"/>
          </p:nvPr>
        </p:nvSpPr>
        <p:spPr>
          <a:xfrm>
            <a:off x="1298221" y="1106312"/>
            <a:ext cx="5178779" cy="440266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61B1BD3B-B7FF-4752-A363-BDAA6FCBE6EA}" type="datetimeFigureOut">
              <a:rPr lang="es-CL" smtClean="0"/>
              <a:t>28-03-2025</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E5CBC1A-4C91-4AFC-91F4-ED909385319E}" type="slidenum">
              <a:rPr lang="es-CL" smtClean="0"/>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idx="1" hasCustomPrompt="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61B1BD3B-B7FF-4752-A363-BDAA6FCBE6EA}" type="datetimeFigureOut">
              <a:rPr lang="es-CL" smtClean="0"/>
              <a:t>28-03-2025</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E5CBC1A-4C91-4AFC-91F4-ED909385319E}" type="slidenum">
              <a:rPr lang="es-CL" smtClean="0"/>
              <a:t>‹Nº›</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s-ES"/>
              <a:t>Haga clic para modificar el estilo de título del patrón</a:t>
            </a:r>
            <a:endParaRPr lang="en-US" dirty="0"/>
          </a:p>
        </p:txBody>
      </p:sp>
      <p:sp>
        <p:nvSpPr>
          <p:cNvPr id="3" name="Text Placeholder 2"/>
          <p:cNvSpPr>
            <a:spLocks noGrp="1"/>
          </p:cNvSpPr>
          <p:nvPr>
            <p:ph type="body" idx="1" hasCustomPrompt="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61B1BD3B-B7FF-4752-A363-BDAA6FCBE6EA}" type="datetimeFigureOut">
              <a:rPr lang="es-CL" smtClean="0"/>
              <a:t>28-03-2025</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E5CBC1A-4C91-4AFC-91F4-ED909385319E}" type="slidenum">
              <a:rPr lang="es-CL" smtClean="0"/>
              <a:t>‹Nº›</a:t>
            </a:fld>
            <a:endParaRPr lang="es-C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5" name="Date Placeholder 4"/>
          <p:cNvSpPr>
            <a:spLocks noGrp="1"/>
          </p:cNvSpPr>
          <p:nvPr>
            <p:ph type="dt" sz="half" idx="10"/>
          </p:nvPr>
        </p:nvSpPr>
        <p:spPr/>
        <p:txBody>
          <a:bodyPr/>
          <a:lstStyle/>
          <a:p>
            <a:fld id="{61B1BD3B-B7FF-4752-A363-BDAA6FCBE6EA}" type="datetimeFigureOut">
              <a:rPr lang="es-CL" smtClean="0"/>
              <a:t>28-03-2025</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2E5CBC1A-4C91-4AFC-91F4-ED909385319E}" type="slidenum">
              <a:rPr lang="es-CL" smtClean="0"/>
              <a:t>‹Nº›</a:t>
            </a:fld>
            <a:endParaRPr lang="es-CL"/>
          </a:p>
        </p:txBody>
      </p:sp>
      <p:sp>
        <p:nvSpPr>
          <p:cNvPr id="9" name="Content Placeholder 8"/>
          <p:cNvSpPr>
            <a:spLocks noGrp="1"/>
          </p:cNvSpPr>
          <p:nvPr>
            <p:ph sz="quarter" idx="13" hasCustomPrompt="1"/>
          </p:nvPr>
        </p:nvSpPr>
        <p:spPr>
          <a:xfrm>
            <a:off x="1298448" y="2121407"/>
            <a:ext cx="3200400" cy="3602736"/>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11" name="Content Placeholder 10"/>
          <p:cNvSpPr>
            <a:spLocks noGrp="1"/>
          </p:cNvSpPr>
          <p:nvPr>
            <p:ph sz="quarter" idx="14" hasCustomPrompt="1"/>
          </p:nvPr>
        </p:nvSpPr>
        <p:spPr>
          <a:xfrm>
            <a:off x="4663440" y="2119313"/>
            <a:ext cx="3200400" cy="3605212"/>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a:p>
        </p:txBody>
      </p:sp>
      <p:sp>
        <p:nvSpPr>
          <p:cNvPr id="3" name="Text Placeholder 2"/>
          <p:cNvSpPr>
            <a:spLocks noGrp="1"/>
          </p:cNvSpPr>
          <p:nvPr>
            <p:ph type="body" idx="1" hasCustomPrompt="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5" name="Text Placeholder 4"/>
          <p:cNvSpPr>
            <a:spLocks noGrp="1"/>
          </p:cNvSpPr>
          <p:nvPr>
            <p:ph type="body" sz="quarter" idx="3" hasCustomPrompt="1"/>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7" name="Date Placeholder 6"/>
          <p:cNvSpPr>
            <a:spLocks noGrp="1"/>
          </p:cNvSpPr>
          <p:nvPr>
            <p:ph type="dt" sz="half" idx="10"/>
          </p:nvPr>
        </p:nvSpPr>
        <p:spPr/>
        <p:txBody>
          <a:bodyPr/>
          <a:lstStyle/>
          <a:p>
            <a:fld id="{61B1BD3B-B7FF-4752-A363-BDAA6FCBE6EA}" type="datetimeFigureOut">
              <a:rPr lang="es-CL" smtClean="0"/>
              <a:t>28-03-2025</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2E5CBC1A-4C91-4AFC-91F4-ED909385319E}" type="slidenum">
              <a:rPr lang="es-CL" smtClean="0"/>
              <a:t>‹Nº›</a:t>
            </a:fld>
            <a:endParaRPr lang="es-CL"/>
          </a:p>
        </p:txBody>
      </p:sp>
      <p:sp>
        <p:nvSpPr>
          <p:cNvPr id="11" name="Content Placeholder 10"/>
          <p:cNvSpPr>
            <a:spLocks noGrp="1"/>
          </p:cNvSpPr>
          <p:nvPr>
            <p:ph sz="quarter" idx="13" hasCustomPrompt="1"/>
          </p:nvPr>
        </p:nvSpPr>
        <p:spPr>
          <a:xfrm>
            <a:off x="1298448" y="2944368"/>
            <a:ext cx="3227832" cy="2779776"/>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3" name="Content Placeholder 12"/>
          <p:cNvSpPr>
            <a:spLocks noGrp="1"/>
          </p:cNvSpPr>
          <p:nvPr>
            <p:ph sz="quarter" idx="14" hasCustomPrompt="1"/>
          </p:nvPr>
        </p:nvSpPr>
        <p:spPr>
          <a:xfrm>
            <a:off x="4645151" y="2944813"/>
            <a:ext cx="3227832" cy="2779776"/>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Date Placeholder 2"/>
          <p:cNvSpPr>
            <a:spLocks noGrp="1"/>
          </p:cNvSpPr>
          <p:nvPr>
            <p:ph type="dt" sz="half" idx="10"/>
          </p:nvPr>
        </p:nvSpPr>
        <p:spPr/>
        <p:txBody>
          <a:bodyPr/>
          <a:lstStyle/>
          <a:p>
            <a:fld id="{61B1BD3B-B7FF-4752-A363-BDAA6FCBE6EA}" type="datetimeFigureOut">
              <a:rPr lang="es-CL" smtClean="0"/>
              <a:t>28-03-2025</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2E5CBC1A-4C91-4AFC-91F4-ED909385319E}" type="slidenum">
              <a:rPr lang="es-CL" smtClean="0"/>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B1BD3B-B7FF-4752-A363-BDAA6FCBE6EA}" type="datetimeFigureOut">
              <a:rPr lang="es-CL" smtClean="0"/>
              <a:t>28-03-2025</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2E5CBC1A-4C91-4AFC-91F4-ED909385319E}" type="slidenum">
              <a:rPr lang="es-CL" smtClean="0"/>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1" fmla="*/ 0 w 7955280"/>
              <a:gd name="connsiteY0-2" fmla="*/ 495300 h 495300"/>
              <a:gd name="connsiteX1-3" fmla="*/ 169546 w 7955280"/>
              <a:gd name="connsiteY1-4" fmla="*/ 0 h 495300"/>
              <a:gd name="connsiteX2-5" fmla="*/ 3966210 w 7955280"/>
              <a:gd name="connsiteY2-6" fmla="*/ 95250 h 495300"/>
              <a:gd name="connsiteX3-7" fmla="*/ 7785734 w 7955280"/>
              <a:gd name="connsiteY3-8" fmla="*/ 0 h 495300"/>
              <a:gd name="connsiteX4-9" fmla="*/ 7955280 w 7955280"/>
              <a:gd name="connsiteY4-10" fmla="*/ 495300 h 495300"/>
              <a:gd name="connsiteX5" fmla="*/ 0 w 7955280"/>
              <a:gd name="connsiteY5" fmla="*/ 495300 h 49530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s-ES"/>
              <a:t>Haga clic para modificar el estilo de título del patrón</a:t>
            </a:r>
            <a:endParaRPr lang="en-US"/>
          </a:p>
        </p:txBody>
      </p:sp>
      <p:sp>
        <p:nvSpPr>
          <p:cNvPr id="3" name="Content Placeholder 2"/>
          <p:cNvSpPr>
            <a:spLocks noGrp="1"/>
          </p:cNvSpPr>
          <p:nvPr>
            <p:ph idx="1" hasCustomPrompt="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hasCustomPrompt="1"/>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a:xfrm rot="60000">
            <a:off x="6341698" y="5885672"/>
            <a:ext cx="1213821" cy="365125"/>
          </a:xfrm>
        </p:spPr>
        <p:txBody>
          <a:bodyPr/>
          <a:lstStyle/>
          <a:p>
            <a:fld id="{61B1BD3B-B7FF-4752-A363-BDAA6FCBE6EA}" type="datetimeFigureOut">
              <a:rPr lang="es-CL" smtClean="0"/>
              <a:t>28-03-2025</a:t>
            </a:fld>
            <a:endParaRPr lang="es-CL"/>
          </a:p>
        </p:txBody>
      </p:sp>
      <p:sp>
        <p:nvSpPr>
          <p:cNvPr id="6" name="Footer Placeholder 5"/>
          <p:cNvSpPr>
            <a:spLocks noGrp="1"/>
          </p:cNvSpPr>
          <p:nvPr>
            <p:ph type="ftr" sz="quarter" idx="11"/>
          </p:nvPr>
        </p:nvSpPr>
        <p:spPr>
          <a:xfrm rot="-60000">
            <a:off x="914554" y="5829261"/>
            <a:ext cx="3522607" cy="365125"/>
          </a:xfrm>
        </p:spPr>
        <p:txBody>
          <a:bodyPr/>
          <a:lstStyle/>
          <a:p>
            <a:endParaRPr lang="es-CL"/>
          </a:p>
        </p:txBody>
      </p:sp>
      <p:sp>
        <p:nvSpPr>
          <p:cNvPr id="7" name="Slide Number Placeholder 6"/>
          <p:cNvSpPr>
            <a:spLocks noGrp="1"/>
          </p:cNvSpPr>
          <p:nvPr>
            <p:ph type="sldNum" sz="quarter" idx="12"/>
          </p:nvPr>
        </p:nvSpPr>
        <p:spPr>
          <a:xfrm rot="60000">
            <a:off x="7557313" y="5896961"/>
            <a:ext cx="554023" cy="365125"/>
          </a:xfrm>
        </p:spPr>
        <p:txBody>
          <a:bodyPr/>
          <a:lstStyle/>
          <a:p>
            <a:fld id="{2E5CBC1A-4C91-4AFC-91F4-ED909385319E}" type="slidenum">
              <a:rPr lang="es-CL" smtClean="0"/>
              <a:t>‹Nº›</a:t>
            </a:fld>
            <a:endParaRPr lang="es-C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1" fmla="*/ 0 w 7955280"/>
              <a:gd name="connsiteY0-2" fmla="*/ 495300 h 495300"/>
              <a:gd name="connsiteX1-3" fmla="*/ 169546 w 7955280"/>
              <a:gd name="connsiteY1-4" fmla="*/ 0 h 495300"/>
              <a:gd name="connsiteX2-5" fmla="*/ 3966210 w 7955280"/>
              <a:gd name="connsiteY2-6" fmla="*/ 95250 h 495300"/>
              <a:gd name="connsiteX3-7" fmla="*/ 7785734 w 7955280"/>
              <a:gd name="connsiteY3-8" fmla="*/ 0 h 495300"/>
              <a:gd name="connsiteX4-9" fmla="*/ 7955280 w 7955280"/>
              <a:gd name="connsiteY4-10" fmla="*/ 495300 h 495300"/>
              <a:gd name="connsiteX5" fmla="*/ 0 w 7955280"/>
              <a:gd name="connsiteY5" fmla="*/ 495300 h 49530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s-ES"/>
              <a:t>Haga clic para modificar el estilo de título del patrón</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a:p>
        </p:txBody>
      </p:sp>
      <p:sp>
        <p:nvSpPr>
          <p:cNvPr id="4" name="Text Placeholder 3"/>
          <p:cNvSpPr>
            <a:spLocks noGrp="1"/>
          </p:cNvSpPr>
          <p:nvPr>
            <p:ph type="body" sz="half" idx="2" hasCustomPrompt="1"/>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a:xfrm rot="60000">
            <a:off x="6345936" y="5888737"/>
            <a:ext cx="1213821" cy="365125"/>
          </a:xfrm>
        </p:spPr>
        <p:txBody>
          <a:bodyPr/>
          <a:lstStyle/>
          <a:p>
            <a:fld id="{61B1BD3B-B7FF-4752-A363-BDAA6FCBE6EA}" type="datetimeFigureOut">
              <a:rPr lang="es-CL" smtClean="0"/>
              <a:t>28-03-2025</a:t>
            </a:fld>
            <a:endParaRPr lang="es-CL"/>
          </a:p>
        </p:txBody>
      </p:sp>
      <p:sp>
        <p:nvSpPr>
          <p:cNvPr id="6" name="Footer Placeholder 5"/>
          <p:cNvSpPr>
            <a:spLocks noGrp="1"/>
          </p:cNvSpPr>
          <p:nvPr>
            <p:ph type="ftr" sz="quarter" idx="11"/>
          </p:nvPr>
        </p:nvSpPr>
        <p:spPr>
          <a:xfrm rot="-60000">
            <a:off x="914569" y="5831037"/>
            <a:ext cx="3319043" cy="365125"/>
          </a:xfrm>
        </p:spPr>
        <p:txBody>
          <a:bodyPr/>
          <a:lstStyle/>
          <a:p>
            <a:endParaRPr lang="es-CL"/>
          </a:p>
        </p:txBody>
      </p:sp>
      <p:sp>
        <p:nvSpPr>
          <p:cNvPr id="7" name="Slide Number Placeholder 6"/>
          <p:cNvSpPr>
            <a:spLocks noGrp="1"/>
          </p:cNvSpPr>
          <p:nvPr>
            <p:ph type="sldNum" sz="quarter" idx="12"/>
          </p:nvPr>
        </p:nvSpPr>
        <p:spPr>
          <a:xfrm rot="60000">
            <a:off x="7562089" y="5900026"/>
            <a:ext cx="554023" cy="365125"/>
          </a:xfrm>
        </p:spPr>
        <p:txBody>
          <a:bodyPr/>
          <a:lstStyle/>
          <a:p>
            <a:fld id="{2E5CBC1A-4C91-4AFC-91F4-ED909385319E}" type="slidenum">
              <a:rPr lang="es-CL" smtClean="0"/>
              <a:t>‹Nº›</a:t>
            </a:fld>
            <a:endParaRPr lang="es-C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1" fmla="*/ 0 w 7955280"/>
              <a:gd name="connsiteY0-2" fmla="*/ 495300 h 495300"/>
              <a:gd name="connsiteX1-3" fmla="*/ 169546 w 7955280"/>
              <a:gd name="connsiteY1-4" fmla="*/ 0 h 495300"/>
              <a:gd name="connsiteX2-5" fmla="*/ 3966210 w 7955280"/>
              <a:gd name="connsiteY2-6" fmla="*/ 95250 h 495300"/>
              <a:gd name="connsiteX3-7" fmla="*/ 7785734 w 7955280"/>
              <a:gd name="connsiteY3-8" fmla="*/ 0 h 495300"/>
              <a:gd name="connsiteX4-9" fmla="*/ 7955280 w 7955280"/>
              <a:gd name="connsiteY4-10" fmla="*/ 495300 h 495300"/>
              <a:gd name="connsiteX5" fmla="*/ 0 w 7955280"/>
              <a:gd name="connsiteY5" fmla="*/ 495300 h 49530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anose="03070502040507070304" pitchFamily="66" charset="0"/>
              </a:defRPr>
            </a:lvl1pPr>
          </a:lstStyle>
          <a:p>
            <a:fld id="{61B1BD3B-B7FF-4752-A363-BDAA6FCBE6EA}" type="datetimeFigureOut">
              <a:rPr lang="es-CL" smtClean="0"/>
              <a:t>28-03-2025</a:t>
            </a:fld>
            <a:endParaRPr lang="es-CL"/>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anose="03070502040507070304" pitchFamily="66" charset="0"/>
              </a:defRPr>
            </a:lvl1pPr>
          </a:lstStyle>
          <a:p>
            <a:endParaRPr lang="es-CL"/>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anose="03070502040507070304" pitchFamily="66" charset="0"/>
              </a:defRPr>
            </a:lvl1pPr>
          </a:lstStyle>
          <a:p>
            <a:fld id="{2E5CBC1A-4C91-4AFC-91F4-ED909385319E}" type="slidenum">
              <a:rPr lang="es-CL" smtClean="0"/>
              <a:t>‹Nº›</a:t>
            </a:fld>
            <a:endParaRPr lang="es-C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anose="03060802040406070304"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anose="03060802040406070304"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anose="03060802040406070304"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anose="03060802040406070304"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anose="03060802040406070304"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anose="03060802040406070304"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anose="03060802040406070304"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anose="03060802040406070304"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anose="03060802040406070304"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a:bodyPr>
          <a:lstStyle/>
          <a:p>
            <a:r>
              <a:rPr lang="es-CL" sz="2400" dirty="0"/>
              <a:t>Escuela especial Magdalena Avalos Cruz-ASPAUT</a:t>
            </a:r>
          </a:p>
        </p:txBody>
      </p:sp>
      <p:sp>
        <p:nvSpPr>
          <p:cNvPr id="3" name="2 Subtítulo"/>
          <p:cNvSpPr>
            <a:spLocks noGrp="1"/>
          </p:cNvSpPr>
          <p:nvPr>
            <p:ph type="subTitle" idx="1"/>
          </p:nvPr>
        </p:nvSpPr>
        <p:spPr/>
        <p:txBody>
          <a:bodyPr/>
          <a:lstStyle/>
          <a:p>
            <a:r>
              <a:rPr lang="es-CL" dirty="0"/>
              <a:t>CUENTA PÚBLICA AÑO 2024</a:t>
            </a:r>
          </a:p>
          <a:p>
            <a:r>
              <a:rPr lang="es-CL" dirty="0"/>
              <a:t>PUBLICACIÓN MARZO 2025</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L"/>
          </a:p>
        </p:txBody>
      </p:sp>
      <p:graphicFrame>
        <p:nvGraphicFramePr>
          <p:cNvPr id="4" name="Marcador de contenido 3"/>
          <p:cNvGraphicFramePr>
            <a:graphicFrameLocks noGrp="1"/>
          </p:cNvGraphicFramePr>
          <p:nvPr>
            <p:ph idx="1"/>
          </p:nvPr>
        </p:nvGraphicFramePr>
        <p:xfrm>
          <a:off x="1463675" y="2119313"/>
          <a:ext cx="6196012" cy="1854200"/>
        </p:xfrm>
        <a:graphic>
          <a:graphicData uri="http://schemas.openxmlformats.org/drawingml/2006/table">
            <a:tbl>
              <a:tblPr firstRow="1" bandRow="1">
                <a:tableStyleId>{5C22544A-7EE6-4342-B048-85BDC9FD1C3A}</a:tableStyleId>
              </a:tblPr>
              <a:tblGrid>
                <a:gridCol w="6196012">
                  <a:extLst>
                    <a:ext uri="{9D8B030D-6E8A-4147-A177-3AD203B41FA5}">
                      <a16:colId xmlns:a16="http://schemas.microsoft.com/office/drawing/2014/main" val="20000"/>
                    </a:ext>
                  </a:extLst>
                </a:gridCol>
              </a:tblGrid>
              <a:tr h="370840">
                <a:tc>
                  <a:txBody>
                    <a:bodyPr/>
                    <a:lstStyle/>
                    <a:p>
                      <a:endParaRPr lang="es-CL"/>
                    </a:p>
                  </a:txBody>
                  <a:tcPr/>
                </a:tc>
                <a:extLst>
                  <a:ext uri="{0D108BD9-81ED-4DB2-BD59-A6C34878D82A}">
                    <a16:rowId xmlns:a16="http://schemas.microsoft.com/office/drawing/2014/main" val="10000"/>
                  </a:ext>
                </a:extLst>
              </a:tr>
              <a:tr h="370840">
                <a:tc>
                  <a:txBody>
                    <a:bodyPr/>
                    <a:lstStyle/>
                    <a:p>
                      <a:endParaRPr lang="es-CL"/>
                    </a:p>
                  </a:txBody>
                  <a:tcPr/>
                </a:tc>
                <a:extLst>
                  <a:ext uri="{0D108BD9-81ED-4DB2-BD59-A6C34878D82A}">
                    <a16:rowId xmlns:a16="http://schemas.microsoft.com/office/drawing/2014/main" val="10001"/>
                  </a:ext>
                </a:extLst>
              </a:tr>
              <a:tr h="370840">
                <a:tc>
                  <a:txBody>
                    <a:bodyPr/>
                    <a:lstStyle/>
                    <a:p>
                      <a:endParaRPr lang="es-CL"/>
                    </a:p>
                  </a:txBody>
                  <a:tcPr/>
                </a:tc>
                <a:extLst>
                  <a:ext uri="{0D108BD9-81ED-4DB2-BD59-A6C34878D82A}">
                    <a16:rowId xmlns:a16="http://schemas.microsoft.com/office/drawing/2014/main" val="10002"/>
                  </a:ext>
                </a:extLst>
              </a:tr>
              <a:tr h="370840">
                <a:tc>
                  <a:txBody>
                    <a:bodyPr/>
                    <a:lstStyle/>
                    <a:p>
                      <a:endParaRPr lang="es-CL"/>
                    </a:p>
                  </a:txBody>
                  <a:tcPr/>
                </a:tc>
                <a:extLst>
                  <a:ext uri="{0D108BD9-81ED-4DB2-BD59-A6C34878D82A}">
                    <a16:rowId xmlns:a16="http://schemas.microsoft.com/office/drawing/2014/main" val="10003"/>
                  </a:ext>
                </a:extLst>
              </a:tr>
              <a:tr h="370840">
                <a:tc>
                  <a:txBody>
                    <a:bodyPr/>
                    <a:lstStyle/>
                    <a:p>
                      <a:endParaRPr lang="es-CL" dirty="0"/>
                    </a:p>
                  </a:txBody>
                  <a:tcPr/>
                </a:tc>
                <a:extLst>
                  <a:ext uri="{0D108BD9-81ED-4DB2-BD59-A6C34878D82A}">
                    <a16:rowId xmlns:a16="http://schemas.microsoft.com/office/drawing/2014/main" val="10004"/>
                  </a:ext>
                </a:extLst>
              </a:tr>
            </a:tbl>
          </a:graphicData>
        </a:graphic>
      </p:graphicFrame>
      <p:graphicFrame>
        <p:nvGraphicFramePr>
          <p:cNvPr id="5" name="Tabla 4"/>
          <p:cNvGraphicFramePr>
            <a:graphicFrameLocks noGrp="1"/>
          </p:cNvGraphicFramePr>
          <p:nvPr/>
        </p:nvGraphicFramePr>
        <p:xfrm>
          <a:off x="1463675" y="1397000"/>
          <a:ext cx="6216650" cy="4363720"/>
        </p:xfrm>
        <a:graphic>
          <a:graphicData uri="http://schemas.openxmlformats.org/drawingml/2006/table">
            <a:tbl>
              <a:tblPr firstRow="1" bandRow="1">
                <a:tableStyleId>{5C22544A-7EE6-4342-B048-85BDC9FD1C3A}</a:tableStyleId>
              </a:tblPr>
              <a:tblGrid>
                <a:gridCol w="888093">
                  <a:extLst>
                    <a:ext uri="{9D8B030D-6E8A-4147-A177-3AD203B41FA5}">
                      <a16:colId xmlns:a16="http://schemas.microsoft.com/office/drawing/2014/main" val="20000"/>
                    </a:ext>
                  </a:extLst>
                </a:gridCol>
                <a:gridCol w="888092">
                  <a:extLst>
                    <a:ext uri="{9D8B030D-6E8A-4147-A177-3AD203B41FA5}">
                      <a16:colId xmlns:a16="http://schemas.microsoft.com/office/drawing/2014/main" val="20001"/>
                    </a:ext>
                  </a:extLst>
                </a:gridCol>
                <a:gridCol w="888093">
                  <a:extLst>
                    <a:ext uri="{9D8B030D-6E8A-4147-A177-3AD203B41FA5}">
                      <a16:colId xmlns:a16="http://schemas.microsoft.com/office/drawing/2014/main" val="20002"/>
                    </a:ext>
                  </a:extLst>
                </a:gridCol>
                <a:gridCol w="888092">
                  <a:extLst>
                    <a:ext uri="{9D8B030D-6E8A-4147-A177-3AD203B41FA5}">
                      <a16:colId xmlns:a16="http://schemas.microsoft.com/office/drawing/2014/main" val="20003"/>
                    </a:ext>
                  </a:extLst>
                </a:gridCol>
                <a:gridCol w="965835">
                  <a:extLst>
                    <a:ext uri="{9D8B030D-6E8A-4147-A177-3AD203B41FA5}">
                      <a16:colId xmlns:a16="http://schemas.microsoft.com/office/drawing/2014/main" val="20004"/>
                    </a:ext>
                  </a:extLst>
                </a:gridCol>
                <a:gridCol w="887458">
                  <a:extLst>
                    <a:ext uri="{9D8B030D-6E8A-4147-A177-3AD203B41FA5}">
                      <a16:colId xmlns:a16="http://schemas.microsoft.com/office/drawing/2014/main" val="20005"/>
                    </a:ext>
                  </a:extLst>
                </a:gridCol>
                <a:gridCol w="810985">
                  <a:extLst>
                    <a:ext uri="{9D8B030D-6E8A-4147-A177-3AD203B41FA5}">
                      <a16:colId xmlns:a16="http://schemas.microsoft.com/office/drawing/2014/main" val="20006"/>
                    </a:ext>
                  </a:extLst>
                </a:gridCol>
              </a:tblGrid>
              <a:tr h="492810">
                <a:tc>
                  <a:txBody>
                    <a:bodyPr/>
                    <a:lstStyle/>
                    <a:p>
                      <a:r>
                        <a:rPr lang="es-ES" dirty="0"/>
                        <a:t>Curso </a:t>
                      </a:r>
                      <a:endParaRPr lang="es-CL" dirty="0"/>
                    </a:p>
                  </a:txBody>
                  <a:tcPr/>
                </a:tc>
                <a:tc>
                  <a:txBody>
                    <a:bodyPr/>
                    <a:lstStyle/>
                    <a:p>
                      <a:pPr>
                        <a:buNone/>
                      </a:pPr>
                      <a:r>
                        <a:rPr lang="es-CL" altLang="en-US" dirty="0"/>
                        <a:t>Julio </a:t>
                      </a:r>
                    </a:p>
                  </a:txBody>
                  <a:tcPr/>
                </a:tc>
                <a:tc>
                  <a:txBody>
                    <a:bodyPr/>
                    <a:lstStyle/>
                    <a:p>
                      <a:r>
                        <a:rPr lang="es-ES" dirty="0"/>
                        <a:t>Agosto </a:t>
                      </a:r>
                      <a:endParaRPr lang="es-CL" dirty="0"/>
                    </a:p>
                  </a:txBody>
                  <a:tcPr/>
                </a:tc>
                <a:tc>
                  <a:txBody>
                    <a:bodyPr/>
                    <a:lstStyle/>
                    <a:p>
                      <a:r>
                        <a:rPr lang="es-ES" dirty="0"/>
                        <a:t>Sept. </a:t>
                      </a:r>
                      <a:endParaRPr lang="es-CL" dirty="0"/>
                    </a:p>
                  </a:txBody>
                  <a:tcPr/>
                </a:tc>
                <a:tc>
                  <a:txBody>
                    <a:bodyPr/>
                    <a:lstStyle/>
                    <a:p>
                      <a:r>
                        <a:rPr lang="es-ES" dirty="0"/>
                        <a:t>Oct.  </a:t>
                      </a:r>
                      <a:endParaRPr lang="es-CL" dirty="0"/>
                    </a:p>
                  </a:txBody>
                  <a:tcPr/>
                </a:tc>
                <a:tc>
                  <a:txBody>
                    <a:bodyPr/>
                    <a:lstStyle/>
                    <a:p>
                      <a:r>
                        <a:rPr lang="es-ES" dirty="0"/>
                        <a:t>Nov.  </a:t>
                      </a:r>
                      <a:endParaRPr lang="es-CL" dirty="0"/>
                    </a:p>
                  </a:txBody>
                  <a:tcPr/>
                </a:tc>
                <a:tc>
                  <a:txBody>
                    <a:bodyPr/>
                    <a:lstStyle/>
                    <a:p>
                      <a:r>
                        <a:rPr lang="es-ES" dirty="0"/>
                        <a:t>Dic.  </a:t>
                      </a:r>
                      <a:endParaRPr lang="es-CL" dirty="0"/>
                    </a:p>
                  </a:txBody>
                  <a:tcPr/>
                </a:tc>
                <a:extLst>
                  <a:ext uri="{0D108BD9-81ED-4DB2-BD59-A6C34878D82A}">
                    <a16:rowId xmlns:a16="http://schemas.microsoft.com/office/drawing/2014/main" val="10000"/>
                  </a:ext>
                </a:extLst>
              </a:tr>
              <a:tr h="492810">
                <a:tc>
                  <a:txBody>
                    <a:bodyPr/>
                    <a:lstStyle/>
                    <a:p>
                      <a:r>
                        <a:rPr lang="es-CL" altLang="es-ES" dirty="0"/>
                        <a:t>3</a:t>
                      </a:r>
                      <a:r>
                        <a:rPr lang="es-ES" dirty="0"/>
                        <a:t> B-</a:t>
                      </a:r>
                      <a:r>
                        <a:rPr lang="es-CL" altLang="es-ES" dirty="0"/>
                        <a:t>B</a:t>
                      </a:r>
                    </a:p>
                  </a:txBody>
                  <a:tcPr/>
                </a:tc>
                <a:tc>
                  <a:txBody>
                    <a:bodyPr/>
                    <a:lstStyle/>
                    <a:p>
                      <a:pPr algn="ctr">
                        <a:buNone/>
                      </a:pPr>
                      <a:r>
                        <a:rPr lang="es-CL" altLang="en-US" dirty="0"/>
                        <a:t>83</a:t>
                      </a:r>
                    </a:p>
                  </a:txBody>
                  <a:tcPr/>
                </a:tc>
                <a:tc>
                  <a:txBody>
                    <a:bodyPr/>
                    <a:lstStyle/>
                    <a:p>
                      <a:pPr algn="ctr"/>
                      <a:r>
                        <a:rPr lang="es-CL" dirty="0"/>
                        <a:t>63,9</a:t>
                      </a:r>
                    </a:p>
                  </a:txBody>
                  <a:tcPr/>
                </a:tc>
                <a:tc>
                  <a:txBody>
                    <a:bodyPr/>
                    <a:lstStyle/>
                    <a:p>
                      <a:pPr algn="ctr"/>
                      <a:r>
                        <a:rPr lang="es-CL" dirty="0"/>
                        <a:t>75,8</a:t>
                      </a:r>
                    </a:p>
                  </a:txBody>
                  <a:tcPr/>
                </a:tc>
                <a:tc>
                  <a:txBody>
                    <a:bodyPr/>
                    <a:lstStyle/>
                    <a:p>
                      <a:pPr algn="ctr"/>
                      <a:r>
                        <a:rPr lang="es-CL" dirty="0"/>
                        <a:t>61,8</a:t>
                      </a:r>
                    </a:p>
                  </a:txBody>
                  <a:tcPr/>
                </a:tc>
                <a:tc>
                  <a:txBody>
                    <a:bodyPr/>
                    <a:lstStyle/>
                    <a:p>
                      <a:pPr algn="ctr"/>
                      <a:r>
                        <a:rPr lang="es-CL" dirty="0"/>
                        <a:t>68,5</a:t>
                      </a:r>
                    </a:p>
                  </a:txBody>
                  <a:tcPr/>
                </a:tc>
                <a:tc>
                  <a:txBody>
                    <a:bodyPr/>
                    <a:lstStyle/>
                    <a:p>
                      <a:pPr algn="ctr"/>
                      <a:r>
                        <a:rPr lang="es-CL" dirty="0"/>
                        <a:t>60,9</a:t>
                      </a:r>
                    </a:p>
                  </a:txBody>
                  <a:tcPr/>
                </a:tc>
                <a:extLst>
                  <a:ext uri="{0D108BD9-81ED-4DB2-BD59-A6C34878D82A}">
                    <a16:rowId xmlns:a16="http://schemas.microsoft.com/office/drawing/2014/main" val="10001"/>
                  </a:ext>
                </a:extLst>
              </a:tr>
              <a:tr h="492810">
                <a:tc>
                  <a:txBody>
                    <a:bodyPr/>
                    <a:lstStyle/>
                    <a:p>
                      <a:r>
                        <a:rPr lang="es-CL" altLang="es-ES" dirty="0"/>
                        <a:t>4</a:t>
                      </a:r>
                      <a:r>
                        <a:rPr lang="es-ES" dirty="0"/>
                        <a:t> B-</a:t>
                      </a:r>
                      <a:r>
                        <a:rPr lang="es-CL" altLang="es-ES" dirty="0"/>
                        <a:t>A</a:t>
                      </a:r>
                    </a:p>
                  </a:txBody>
                  <a:tcPr/>
                </a:tc>
                <a:tc>
                  <a:txBody>
                    <a:bodyPr/>
                    <a:lstStyle/>
                    <a:p>
                      <a:pPr algn="ctr">
                        <a:buNone/>
                      </a:pPr>
                      <a:r>
                        <a:rPr lang="es-CL" altLang="en-US" dirty="0"/>
                        <a:t>89,8</a:t>
                      </a:r>
                    </a:p>
                  </a:txBody>
                  <a:tcPr/>
                </a:tc>
                <a:tc>
                  <a:txBody>
                    <a:bodyPr/>
                    <a:lstStyle/>
                    <a:p>
                      <a:pPr algn="ctr"/>
                      <a:r>
                        <a:rPr lang="es-CL" dirty="0"/>
                        <a:t>78,9</a:t>
                      </a:r>
                    </a:p>
                  </a:txBody>
                  <a:tcPr/>
                </a:tc>
                <a:tc>
                  <a:txBody>
                    <a:bodyPr/>
                    <a:lstStyle/>
                    <a:p>
                      <a:pPr algn="ctr"/>
                      <a:r>
                        <a:rPr lang="es-CL" dirty="0"/>
                        <a:t>78,9</a:t>
                      </a:r>
                    </a:p>
                  </a:txBody>
                  <a:tcPr/>
                </a:tc>
                <a:tc>
                  <a:txBody>
                    <a:bodyPr/>
                    <a:lstStyle/>
                    <a:p>
                      <a:pPr algn="ctr"/>
                      <a:r>
                        <a:rPr lang="es-CL" dirty="0"/>
                        <a:t>79,5</a:t>
                      </a:r>
                    </a:p>
                  </a:txBody>
                  <a:tcPr/>
                </a:tc>
                <a:tc>
                  <a:txBody>
                    <a:bodyPr/>
                    <a:lstStyle/>
                    <a:p>
                      <a:pPr algn="ctr"/>
                      <a:r>
                        <a:rPr lang="es-CL" dirty="0"/>
                        <a:t>74,3</a:t>
                      </a:r>
                    </a:p>
                  </a:txBody>
                  <a:tcPr/>
                </a:tc>
                <a:tc>
                  <a:txBody>
                    <a:bodyPr/>
                    <a:lstStyle/>
                    <a:p>
                      <a:pPr algn="ctr"/>
                      <a:r>
                        <a:rPr lang="es-CL" dirty="0"/>
                        <a:t>88,3</a:t>
                      </a:r>
                    </a:p>
                  </a:txBody>
                  <a:tcPr/>
                </a:tc>
                <a:extLst>
                  <a:ext uri="{0D108BD9-81ED-4DB2-BD59-A6C34878D82A}">
                    <a16:rowId xmlns:a16="http://schemas.microsoft.com/office/drawing/2014/main" val="10002"/>
                  </a:ext>
                </a:extLst>
              </a:tr>
              <a:tr h="492810">
                <a:tc>
                  <a:txBody>
                    <a:bodyPr/>
                    <a:lstStyle/>
                    <a:p>
                      <a:r>
                        <a:rPr lang="es-CL" altLang="es-ES" dirty="0"/>
                        <a:t>4</a:t>
                      </a:r>
                      <a:r>
                        <a:rPr lang="es-ES" dirty="0"/>
                        <a:t> B-</a:t>
                      </a:r>
                      <a:r>
                        <a:rPr lang="es-CL" altLang="es-ES" dirty="0"/>
                        <a:t>B</a:t>
                      </a:r>
                    </a:p>
                  </a:txBody>
                  <a:tcPr/>
                </a:tc>
                <a:tc>
                  <a:txBody>
                    <a:bodyPr/>
                    <a:lstStyle/>
                    <a:p>
                      <a:pPr algn="ctr">
                        <a:buNone/>
                      </a:pPr>
                      <a:r>
                        <a:rPr lang="es-CL" altLang="en-US" dirty="0"/>
                        <a:t>85,7</a:t>
                      </a:r>
                    </a:p>
                  </a:txBody>
                  <a:tcPr/>
                </a:tc>
                <a:tc>
                  <a:txBody>
                    <a:bodyPr/>
                    <a:lstStyle/>
                    <a:p>
                      <a:pPr algn="ctr"/>
                      <a:r>
                        <a:rPr lang="es-CL" dirty="0"/>
                        <a:t>76,9</a:t>
                      </a:r>
                    </a:p>
                  </a:txBody>
                  <a:tcPr/>
                </a:tc>
                <a:tc>
                  <a:txBody>
                    <a:bodyPr/>
                    <a:lstStyle/>
                    <a:p>
                      <a:pPr algn="ctr"/>
                      <a:r>
                        <a:rPr lang="es-CL" dirty="0"/>
                        <a:t>91</a:t>
                      </a:r>
                    </a:p>
                  </a:txBody>
                  <a:tcPr/>
                </a:tc>
                <a:tc>
                  <a:txBody>
                    <a:bodyPr/>
                    <a:lstStyle/>
                    <a:p>
                      <a:pPr algn="ctr"/>
                      <a:r>
                        <a:rPr lang="es-CL" dirty="0"/>
                        <a:t>74,6</a:t>
                      </a:r>
                    </a:p>
                  </a:txBody>
                  <a:tcPr/>
                </a:tc>
                <a:tc>
                  <a:txBody>
                    <a:bodyPr/>
                    <a:lstStyle/>
                    <a:p>
                      <a:pPr algn="ctr"/>
                      <a:r>
                        <a:rPr lang="es-CL" dirty="0"/>
                        <a:t>78,5</a:t>
                      </a:r>
                    </a:p>
                  </a:txBody>
                  <a:tcPr/>
                </a:tc>
                <a:tc>
                  <a:txBody>
                    <a:bodyPr/>
                    <a:lstStyle/>
                    <a:p>
                      <a:pPr algn="ctr"/>
                      <a:r>
                        <a:rPr lang="es-CL" dirty="0"/>
                        <a:t>65,7</a:t>
                      </a:r>
                    </a:p>
                  </a:txBody>
                  <a:tcPr/>
                </a:tc>
                <a:extLst>
                  <a:ext uri="{0D108BD9-81ED-4DB2-BD59-A6C34878D82A}">
                    <a16:rowId xmlns:a16="http://schemas.microsoft.com/office/drawing/2014/main" val="10003"/>
                  </a:ext>
                </a:extLst>
              </a:tr>
              <a:tr h="492810">
                <a:tc>
                  <a:txBody>
                    <a:bodyPr/>
                    <a:lstStyle/>
                    <a:p>
                      <a:r>
                        <a:rPr lang="es-CL" altLang="es-ES" dirty="0"/>
                        <a:t>5</a:t>
                      </a:r>
                      <a:r>
                        <a:rPr lang="es-ES" dirty="0"/>
                        <a:t> B-A</a:t>
                      </a:r>
                      <a:endParaRPr lang="es-CL" dirty="0"/>
                    </a:p>
                  </a:txBody>
                  <a:tcPr/>
                </a:tc>
                <a:tc>
                  <a:txBody>
                    <a:bodyPr/>
                    <a:lstStyle/>
                    <a:p>
                      <a:pPr algn="ctr">
                        <a:buNone/>
                      </a:pPr>
                      <a:r>
                        <a:rPr lang="es-CL" altLang="en-US" dirty="0"/>
                        <a:t>68,7</a:t>
                      </a:r>
                    </a:p>
                  </a:txBody>
                  <a:tcPr/>
                </a:tc>
                <a:tc>
                  <a:txBody>
                    <a:bodyPr/>
                    <a:lstStyle/>
                    <a:p>
                      <a:pPr algn="ctr"/>
                      <a:r>
                        <a:rPr lang="es-CL" dirty="0"/>
                        <a:t>71,5</a:t>
                      </a:r>
                    </a:p>
                  </a:txBody>
                  <a:tcPr/>
                </a:tc>
                <a:tc>
                  <a:txBody>
                    <a:bodyPr/>
                    <a:lstStyle/>
                    <a:p>
                      <a:pPr algn="ctr"/>
                      <a:r>
                        <a:rPr lang="es-CL" dirty="0"/>
                        <a:t>76</a:t>
                      </a:r>
                    </a:p>
                  </a:txBody>
                  <a:tcPr/>
                </a:tc>
                <a:tc>
                  <a:txBody>
                    <a:bodyPr/>
                    <a:lstStyle/>
                    <a:p>
                      <a:pPr algn="ctr"/>
                      <a:r>
                        <a:rPr lang="es-CL" dirty="0"/>
                        <a:t>72,8</a:t>
                      </a:r>
                    </a:p>
                  </a:txBody>
                  <a:tcPr/>
                </a:tc>
                <a:tc>
                  <a:txBody>
                    <a:bodyPr/>
                    <a:lstStyle/>
                    <a:p>
                      <a:pPr algn="ctr"/>
                      <a:r>
                        <a:rPr lang="es-CL" dirty="0"/>
                        <a:t>95</a:t>
                      </a:r>
                    </a:p>
                  </a:txBody>
                  <a:tcPr/>
                </a:tc>
                <a:tc>
                  <a:txBody>
                    <a:bodyPr/>
                    <a:lstStyle/>
                    <a:p>
                      <a:pPr algn="ctr"/>
                      <a:r>
                        <a:rPr lang="es-CL" dirty="0"/>
                        <a:t>94,6</a:t>
                      </a:r>
                    </a:p>
                  </a:txBody>
                  <a:tcPr/>
                </a:tc>
                <a:extLst>
                  <a:ext uri="{0D108BD9-81ED-4DB2-BD59-A6C34878D82A}">
                    <a16:rowId xmlns:a16="http://schemas.microsoft.com/office/drawing/2014/main" val="10004"/>
                  </a:ext>
                </a:extLst>
              </a:tr>
              <a:tr h="492810">
                <a:tc>
                  <a:txBody>
                    <a:bodyPr/>
                    <a:lstStyle/>
                    <a:p>
                      <a:pPr>
                        <a:buNone/>
                      </a:pPr>
                      <a:r>
                        <a:rPr lang="es-CL" altLang="en-US" dirty="0"/>
                        <a:t>7 B-A</a:t>
                      </a:r>
                    </a:p>
                  </a:txBody>
                  <a:tcPr/>
                </a:tc>
                <a:tc>
                  <a:txBody>
                    <a:bodyPr/>
                    <a:lstStyle/>
                    <a:p>
                      <a:pPr algn="ctr">
                        <a:buNone/>
                      </a:pPr>
                      <a:r>
                        <a:rPr lang="es-CL" altLang="en-US" dirty="0"/>
                        <a:t>61,7</a:t>
                      </a:r>
                    </a:p>
                  </a:txBody>
                  <a:tcPr/>
                </a:tc>
                <a:tc>
                  <a:txBody>
                    <a:bodyPr/>
                    <a:lstStyle/>
                    <a:p>
                      <a:pPr algn="ctr">
                        <a:buNone/>
                      </a:pPr>
                      <a:r>
                        <a:rPr lang="es-CL" altLang="en-US" dirty="0"/>
                        <a:t>70,3</a:t>
                      </a:r>
                    </a:p>
                  </a:txBody>
                  <a:tcPr/>
                </a:tc>
                <a:tc>
                  <a:txBody>
                    <a:bodyPr/>
                    <a:lstStyle/>
                    <a:p>
                      <a:pPr algn="ctr">
                        <a:buNone/>
                      </a:pPr>
                      <a:r>
                        <a:rPr lang="es-CL" altLang="en-US" dirty="0"/>
                        <a:t>64,8</a:t>
                      </a:r>
                    </a:p>
                  </a:txBody>
                  <a:tcPr/>
                </a:tc>
                <a:tc>
                  <a:txBody>
                    <a:bodyPr/>
                    <a:lstStyle/>
                    <a:p>
                      <a:pPr algn="ctr">
                        <a:buNone/>
                      </a:pPr>
                      <a:r>
                        <a:rPr lang="es-CL" altLang="en-US" dirty="0"/>
                        <a:t>81,8</a:t>
                      </a:r>
                    </a:p>
                  </a:txBody>
                  <a:tcPr/>
                </a:tc>
                <a:tc>
                  <a:txBody>
                    <a:bodyPr/>
                    <a:lstStyle/>
                    <a:p>
                      <a:pPr algn="ctr">
                        <a:buNone/>
                      </a:pPr>
                      <a:r>
                        <a:rPr lang="es-CL" altLang="en-US" dirty="0"/>
                        <a:t>66,2</a:t>
                      </a:r>
                    </a:p>
                  </a:txBody>
                  <a:tcPr/>
                </a:tc>
                <a:tc>
                  <a:txBody>
                    <a:bodyPr/>
                    <a:lstStyle/>
                    <a:p>
                      <a:pPr algn="ctr">
                        <a:buNone/>
                      </a:pPr>
                      <a:r>
                        <a:rPr lang="es-CL" altLang="en-US" dirty="0"/>
                        <a:t>62,5</a:t>
                      </a:r>
                    </a:p>
                  </a:txBody>
                  <a:tcPr/>
                </a:tc>
                <a:extLst>
                  <a:ext uri="{0D108BD9-81ED-4DB2-BD59-A6C34878D82A}">
                    <a16:rowId xmlns:a16="http://schemas.microsoft.com/office/drawing/2014/main" val="10005"/>
                  </a:ext>
                </a:extLst>
              </a:tr>
              <a:tr h="492810">
                <a:tc>
                  <a:txBody>
                    <a:bodyPr/>
                    <a:lstStyle/>
                    <a:p>
                      <a:pPr>
                        <a:buNone/>
                      </a:pPr>
                      <a:r>
                        <a:rPr lang="es-CL" altLang="en-US" dirty="0"/>
                        <a:t>7 B-B/8 B-B</a:t>
                      </a:r>
                    </a:p>
                  </a:txBody>
                  <a:tcPr/>
                </a:tc>
                <a:tc>
                  <a:txBody>
                    <a:bodyPr/>
                    <a:lstStyle/>
                    <a:p>
                      <a:pPr algn="just">
                        <a:buNone/>
                      </a:pPr>
                      <a:r>
                        <a:rPr lang="es-CL" altLang="en-US" sz="1400" dirty="0"/>
                        <a:t>75/81,2</a:t>
                      </a:r>
                    </a:p>
                  </a:txBody>
                  <a:tcPr/>
                </a:tc>
                <a:tc>
                  <a:txBody>
                    <a:bodyPr/>
                    <a:lstStyle/>
                    <a:p>
                      <a:pPr algn="just">
                        <a:buNone/>
                      </a:pPr>
                      <a:r>
                        <a:rPr lang="es-CL" altLang="en-US" sz="1400" dirty="0"/>
                        <a:t>63,1/78,9</a:t>
                      </a:r>
                    </a:p>
                  </a:txBody>
                  <a:tcPr/>
                </a:tc>
                <a:tc>
                  <a:txBody>
                    <a:bodyPr/>
                    <a:lstStyle/>
                    <a:p>
                      <a:pPr algn="just">
                        <a:buNone/>
                      </a:pPr>
                      <a:r>
                        <a:rPr lang="es-CL" altLang="en-US" sz="1400" dirty="0"/>
                        <a:t>81,2/85,9</a:t>
                      </a:r>
                    </a:p>
                  </a:txBody>
                  <a:tcPr/>
                </a:tc>
                <a:tc>
                  <a:txBody>
                    <a:bodyPr/>
                    <a:lstStyle/>
                    <a:p>
                      <a:pPr algn="just">
                        <a:buNone/>
                      </a:pPr>
                      <a:r>
                        <a:rPr lang="es-CL" altLang="en-US" sz="1400" dirty="0"/>
                        <a:t>74,7/82,9</a:t>
                      </a:r>
                    </a:p>
                  </a:txBody>
                  <a:tcPr/>
                </a:tc>
                <a:tc>
                  <a:txBody>
                    <a:bodyPr/>
                    <a:lstStyle/>
                    <a:p>
                      <a:pPr algn="just">
                        <a:buNone/>
                      </a:pPr>
                      <a:r>
                        <a:rPr lang="es-CL" altLang="en-US" sz="1400" dirty="0"/>
                        <a:t>73,3/75</a:t>
                      </a:r>
                    </a:p>
                  </a:txBody>
                  <a:tcPr/>
                </a:tc>
                <a:tc>
                  <a:txBody>
                    <a:bodyPr/>
                    <a:lstStyle/>
                    <a:p>
                      <a:pPr algn="just">
                        <a:buNone/>
                      </a:pPr>
                      <a:r>
                        <a:rPr lang="es-CL" altLang="en-US" sz="1400" dirty="0"/>
                        <a:t>48,8/81,6</a:t>
                      </a:r>
                    </a:p>
                  </a:txBody>
                  <a:tcPr/>
                </a:tc>
                <a:extLst>
                  <a:ext uri="{0D108BD9-81ED-4DB2-BD59-A6C34878D82A}">
                    <a16:rowId xmlns:a16="http://schemas.microsoft.com/office/drawing/2014/main" val="10006"/>
                  </a:ext>
                </a:extLst>
              </a:tr>
              <a:tr h="492810">
                <a:tc>
                  <a:txBody>
                    <a:bodyPr/>
                    <a:lstStyle/>
                    <a:p>
                      <a:pPr>
                        <a:buNone/>
                      </a:pPr>
                      <a:r>
                        <a:rPr lang="es-CL" altLang="en-US" dirty="0"/>
                        <a:t>8 B-B</a:t>
                      </a:r>
                    </a:p>
                  </a:txBody>
                  <a:tcPr/>
                </a:tc>
                <a:tc>
                  <a:txBody>
                    <a:bodyPr/>
                    <a:lstStyle/>
                    <a:p>
                      <a:pPr algn="ctr">
                        <a:buNone/>
                      </a:pPr>
                      <a:r>
                        <a:rPr lang="es-CL" altLang="en-US" dirty="0"/>
                        <a:t>86,2</a:t>
                      </a:r>
                    </a:p>
                  </a:txBody>
                  <a:tcPr/>
                </a:tc>
                <a:tc>
                  <a:txBody>
                    <a:bodyPr/>
                    <a:lstStyle/>
                    <a:p>
                      <a:pPr algn="ctr">
                        <a:buNone/>
                      </a:pPr>
                      <a:r>
                        <a:rPr lang="es-CL" altLang="en-US" dirty="0"/>
                        <a:t>81</a:t>
                      </a:r>
                    </a:p>
                  </a:txBody>
                  <a:tcPr/>
                </a:tc>
                <a:tc>
                  <a:txBody>
                    <a:bodyPr/>
                    <a:lstStyle/>
                    <a:p>
                      <a:pPr algn="ctr">
                        <a:buNone/>
                      </a:pPr>
                      <a:r>
                        <a:rPr lang="es-CL" altLang="en-US" dirty="0"/>
                        <a:t>82,5</a:t>
                      </a:r>
                    </a:p>
                  </a:txBody>
                  <a:tcPr/>
                </a:tc>
                <a:tc>
                  <a:txBody>
                    <a:bodyPr/>
                    <a:lstStyle/>
                    <a:p>
                      <a:pPr algn="ctr">
                        <a:buNone/>
                      </a:pPr>
                      <a:r>
                        <a:rPr lang="es-CL" altLang="en-US" dirty="0"/>
                        <a:t>88,1</a:t>
                      </a:r>
                    </a:p>
                  </a:txBody>
                  <a:tcPr/>
                </a:tc>
                <a:tc>
                  <a:txBody>
                    <a:bodyPr/>
                    <a:lstStyle/>
                    <a:p>
                      <a:pPr algn="ctr">
                        <a:buNone/>
                      </a:pPr>
                      <a:r>
                        <a:rPr lang="es-CL" altLang="en-US" dirty="0"/>
                        <a:t>86</a:t>
                      </a:r>
                    </a:p>
                  </a:txBody>
                  <a:tcPr/>
                </a:tc>
                <a:tc>
                  <a:txBody>
                    <a:bodyPr/>
                    <a:lstStyle/>
                    <a:p>
                      <a:pPr algn="ctr">
                        <a:buNone/>
                      </a:pPr>
                      <a:r>
                        <a:rPr lang="es-CL" altLang="en-US" dirty="0"/>
                        <a:t>69,3</a:t>
                      </a:r>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a:xfrm>
            <a:off x="1619885" y="2349127"/>
            <a:ext cx="6196405" cy="3603812"/>
          </a:xfrm>
        </p:spPr>
        <p:txBody>
          <a:bodyPr>
            <a:normAutofit fontScale="90000" lnSpcReduction="20000"/>
          </a:bodyPr>
          <a:lstStyle/>
          <a:p>
            <a:pPr algn="ctr"/>
            <a:r>
              <a:rPr lang="es-CL" b="1" dirty="0"/>
              <a:t>Asistencia anual total: </a:t>
            </a:r>
          </a:p>
          <a:p>
            <a:pPr marL="64135" indent="0" algn="ctr">
              <a:buNone/>
            </a:pPr>
            <a:r>
              <a:rPr lang="es-CL" b="1" dirty="0"/>
              <a:t>77, 6 % se debe mejorar el año 2025</a:t>
            </a:r>
          </a:p>
          <a:p>
            <a:pPr marL="64135" indent="0" algn="ctr">
              <a:buNone/>
            </a:pPr>
            <a:endParaRPr lang="es-CL" dirty="0"/>
          </a:p>
          <a:p>
            <a:pPr marL="407035" indent="-342900" algn="just">
              <a:buFont typeface="Wingdings" panose="05000000000000000000" charset="0"/>
              <a:buChar char="Ø"/>
            </a:pPr>
            <a:r>
              <a:rPr lang="es-CL" dirty="0"/>
              <a:t>Existe mayor responsabilidad por parte de madres, padres y apoderados, en relación a la mejora en la asistencia de sus hijos e hijas a clases</a:t>
            </a:r>
          </a:p>
          <a:p>
            <a:pPr marL="407035" indent="-342900" algn="just">
              <a:buFont typeface="Wingdings" panose="05000000000000000000" charset="0"/>
              <a:buChar char="Ø"/>
            </a:pPr>
            <a:r>
              <a:rPr lang="es-CL" dirty="0"/>
              <a:t>Existe mayor responsabilidad por parte de madres, padres y apoderados, en relación a la jnustificación de inasistencias de sus hijos e hijas mediante certificados médicos.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a:t>Planificaciones </a:t>
            </a:r>
          </a:p>
        </p:txBody>
      </p:sp>
      <p:sp>
        <p:nvSpPr>
          <p:cNvPr id="3" name="2 Marcador de contenido"/>
          <p:cNvSpPr>
            <a:spLocks noGrp="1"/>
          </p:cNvSpPr>
          <p:nvPr>
            <p:ph idx="1"/>
          </p:nvPr>
        </p:nvSpPr>
        <p:spPr/>
        <p:txBody>
          <a:bodyPr>
            <a:normAutofit fontScale="60000"/>
          </a:bodyPr>
          <a:lstStyle/>
          <a:p>
            <a:pPr algn="just"/>
            <a:r>
              <a:rPr lang="es-CL" sz="2665" dirty="0"/>
              <a:t>Profesoras de aula planificaciones quincenales</a:t>
            </a:r>
          </a:p>
          <a:p>
            <a:pPr algn="just"/>
            <a:r>
              <a:rPr lang="es-CL" sz="2665" dirty="0"/>
              <a:t>Terapeutas  y profesor de  educación física planificaciones mensuales</a:t>
            </a:r>
          </a:p>
          <a:p>
            <a:pPr algn="just">
              <a:buFont typeface="Wingdings" panose="05000000000000000000" charset="0"/>
              <a:buChar char="Ø"/>
            </a:pPr>
            <a:r>
              <a:rPr lang="es-CL" sz="2665" dirty="0"/>
              <a:t>Previo a la aplicación las planificaciones , las que describen las actividades curriculares a nivel pedagógico y terapéutico que s eharán con los estudiantes, son revisadas y aprobadas por UTP</a:t>
            </a:r>
          </a:p>
          <a:p>
            <a:pPr algn="just">
              <a:buFont typeface="Wingdings" panose="05000000000000000000" charset="0"/>
              <a:buChar char="Ø"/>
            </a:pPr>
            <a:r>
              <a:rPr lang="es-CL" sz="2665" dirty="0"/>
              <a:t>Cada actividad planificada contiene una escalas de apreciación para la evaluación procesual de cada estudiante, lo que permitirá relaizar las adecuaciones curriculares necesarias</a:t>
            </a:r>
          </a:p>
          <a:p>
            <a:pPr algn="just">
              <a:buFont typeface="Wingdings" panose="05000000000000000000" charset="0"/>
              <a:buChar char="Ø"/>
            </a:pPr>
            <a:r>
              <a:rPr lang="es-CL" sz="2665" dirty="0"/>
              <a:t>Las actividades planificadas a nivel pedagógico y terapéutico son elaboradas con las respectivas adecuaciones curriculares para cada grupo de aprendizaje que exista en el grupo-curso.</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a:t>Metodologías específicas de trabajo en TEA</a:t>
            </a:r>
          </a:p>
        </p:txBody>
      </p:sp>
      <p:sp>
        <p:nvSpPr>
          <p:cNvPr id="3" name="2 Marcador de contenido"/>
          <p:cNvSpPr>
            <a:spLocks noGrp="1"/>
          </p:cNvSpPr>
          <p:nvPr>
            <p:ph idx="1"/>
          </p:nvPr>
        </p:nvSpPr>
        <p:spPr/>
        <p:txBody>
          <a:bodyPr>
            <a:normAutofit fontScale="75000" lnSpcReduction="10000"/>
          </a:bodyPr>
          <a:lstStyle/>
          <a:p>
            <a:pPr algn="just"/>
            <a:r>
              <a:rPr lang="es-CL" altLang="es-MX" dirty="0"/>
              <a:t>Determinadas y cada vez con mejores resultados mediante la aplicación de </a:t>
            </a:r>
            <a:r>
              <a:rPr lang="es-MX" dirty="0"/>
              <a:t> métodos y programas especializados de trabajo para personas con TEA: </a:t>
            </a:r>
            <a:endParaRPr lang="es-CL" dirty="0"/>
          </a:p>
          <a:p>
            <a:pPr lvl="0" algn="just">
              <a:buFont typeface="Wingdings" panose="05000000000000000000" pitchFamily="2" charset="2"/>
              <a:buChar char="ü"/>
            </a:pPr>
            <a:r>
              <a:rPr lang="es-MX" b="1" dirty="0"/>
              <a:t>Método </a:t>
            </a:r>
            <a:r>
              <a:rPr lang="es-MX" b="1" dirty="0" err="1"/>
              <a:t>palabra+palabra</a:t>
            </a:r>
            <a:r>
              <a:rPr lang="es-MX" b="1" dirty="0"/>
              <a:t>;</a:t>
            </a:r>
            <a:r>
              <a:rPr lang="es-MX" dirty="0"/>
              <a:t> comunicación verbal (párvulo) y lenguaje y comunicación (básicos </a:t>
            </a:r>
            <a:r>
              <a:rPr lang="es-CL" altLang="es-MX" dirty="0"/>
              <a:t>)</a:t>
            </a:r>
          </a:p>
          <a:p>
            <a:pPr lvl="0" algn="just">
              <a:buFont typeface="Wingdings" panose="05000000000000000000" pitchFamily="2" charset="2"/>
              <a:buChar char="ü"/>
            </a:pPr>
            <a:r>
              <a:rPr lang="es-MX" b="1" dirty="0"/>
              <a:t>Método Mary Barata </a:t>
            </a:r>
            <a:r>
              <a:rPr lang="es-MX" b="1" dirty="0" err="1"/>
              <a:t>Lorton</a:t>
            </a:r>
            <a:r>
              <a:rPr lang="es-MX" b="1" dirty="0"/>
              <a:t>;</a:t>
            </a:r>
            <a:r>
              <a:rPr lang="es-MX" dirty="0"/>
              <a:t> pensamiento matemático (párvulo) y Educación Matemáticas (básicos)</a:t>
            </a:r>
            <a:endParaRPr lang="es-CL" dirty="0"/>
          </a:p>
          <a:p>
            <a:pPr lvl="0" algn="just">
              <a:buFont typeface="Wingdings" panose="05000000000000000000" pitchFamily="2" charset="2"/>
              <a:buChar char="ü"/>
            </a:pPr>
            <a:r>
              <a:rPr lang="es-MX" b="1" dirty="0"/>
              <a:t>Sistema de C.A.A.</a:t>
            </a:r>
            <a:r>
              <a:rPr lang="es-CL" altLang="es-MX" b="1" dirty="0"/>
              <a:t>;</a:t>
            </a:r>
            <a:r>
              <a:rPr lang="es-CL" altLang="es-MX" dirty="0"/>
              <a:t> </a:t>
            </a:r>
            <a:r>
              <a:rPr lang="es-MX" dirty="0"/>
              <a:t>PECS (comunicación aumentativa alternativa)</a:t>
            </a:r>
            <a:endParaRPr lang="es-CL" dirty="0"/>
          </a:p>
          <a:p>
            <a:pPr lvl="0" algn="just">
              <a:buFont typeface="Wingdings" panose="05000000000000000000" pitchFamily="2" charset="2"/>
              <a:buChar char="ü"/>
            </a:pPr>
            <a:r>
              <a:rPr lang="es-MX" b="1" dirty="0"/>
              <a:t>Programa TEACCH </a:t>
            </a:r>
            <a:r>
              <a:rPr lang="es-MX" dirty="0"/>
              <a:t>(organización de espacios y tiempos)</a:t>
            </a:r>
            <a:endParaRPr lang="es-C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Atenciones individuales</a:t>
            </a:r>
          </a:p>
        </p:txBody>
      </p:sp>
      <p:sp>
        <p:nvSpPr>
          <p:cNvPr id="3" name="Marcador de contenido 2"/>
          <p:cNvSpPr>
            <a:spLocks noGrp="1"/>
          </p:cNvSpPr>
          <p:nvPr>
            <p:ph idx="1"/>
          </p:nvPr>
        </p:nvSpPr>
        <p:spPr/>
        <p:txBody>
          <a:bodyPr>
            <a:normAutofit fontScale="50000"/>
          </a:bodyPr>
          <a:lstStyle/>
          <a:p>
            <a:r>
              <a:rPr lang="es-CL" b="1" dirty="0"/>
              <a:t>Educación física:   </a:t>
            </a:r>
            <a:r>
              <a:rPr lang="es-CL" dirty="0"/>
              <a:t>2  estudiantes</a:t>
            </a:r>
          </a:p>
          <a:p>
            <a:r>
              <a:rPr lang="es-CL" b="1" dirty="0"/>
              <a:t>Terapia ocupacional:    </a:t>
            </a:r>
            <a:r>
              <a:rPr lang="es-CL" dirty="0"/>
              <a:t>7 estudiantes</a:t>
            </a:r>
          </a:p>
          <a:p>
            <a:r>
              <a:rPr lang="es-CL" b="1" dirty="0"/>
              <a:t>Fonoaudiología: </a:t>
            </a:r>
            <a:r>
              <a:rPr lang="es-CL" dirty="0"/>
              <a:t>  7  estudiantes</a:t>
            </a:r>
          </a:p>
          <a:p>
            <a:pPr marL="0" indent="0">
              <a:buNone/>
            </a:pPr>
            <a:endParaRPr lang="es-CL" dirty="0"/>
          </a:p>
          <a:p>
            <a:pPr marL="0" indent="0">
              <a:buNone/>
            </a:pPr>
            <a:r>
              <a:rPr lang="es-CL" b="1" dirty="0"/>
              <a:t>Total:    16  estudiantes con atención individual</a:t>
            </a:r>
          </a:p>
          <a:p>
            <a:pPr marL="0" indent="0" algn="just">
              <a:buNone/>
            </a:pPr>
            <a:endParaRPr lang="es-CL" dirty="0"/>
          </a:p>
          <a:p>
            <a:pPr algn="just">
              <a:buFont typeface="Wingdings" panose="05000000000000000000" charset="0"/>
              <a:buChar char="Ø"/>
            </a:pPr>
            <a:r>
              <a:rPr lang="es-CL" dirty="0"/>
              <a:t>Se espera mediante la atención individual de los profesionales citados, mejorar el desarrollo integral de cada estudiante a través de la intervención directa que permitirá implementar conductas adaptativas con sistema de comunicación alternativos, la organziación y regulación sensorial y fortalecimiento de conductas motoras finas y gruesas. </a:t>
            </a:r>
          </a:p>
          <a:p>
            <a:pPr algn="just">
              <a:buFont typeface="Wingdings" panose="05000000000000000000" charset="0"/>
              <a:buChar char="Ø"/>
            </a:pPr>
            <a:r>
              <a:rPr lang="es-CL" dirty="0"/>
              <a:t>Si bien el número de atenciones individuales es inferior en comparación al año anterior, la cifra tiene que ver con que hay menos necesidades específicas de los estudiantes, lo que se traduce en que han respondido mejor al trabajo opedagógico y terapéutico durante su vida escolar y de esta no se aprecian mayores dificultades en su desempeño conductual, traduciendose esto como un aspecto positivo.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Modificación conductual</a:t>
            </a:r>
          </a:p>
        </p:txBody>
      </p:sp>
      <p:sp>
        <p:nvSpPr>
          <p:cNvPr id="3" name="Marcador de contenido 2"/>
          <p:cNvSpPr>
            <a:spLocks noGrp="1"/>
          </p:cNvSpPr>
          <p:nvPr>
            <p:ph idx="1"/>
          </p:nvPr>
        </p:nvSpPr>
        <p:spPr/>
        <p:txBody>
          <a:bodyPr>
            <a:normAutofit fontScale="60000"/>
          </a:bodyPr>
          <a:lstStyle/>
          <a:p>
            <a:pPr algn="just"/>
            <a:r>
              <a:rPr lang="es-CL" dirty="0"/>
              <a:t>Atención pedagógica basada en el control instruccional, atención individual del/la estudiante, con educadora diferencial o asistente técnico: </a:t>
            </a:r>
          </a:p>
          <a:p>
            <a:r>
              <a:rPr lang="es-CL" dirty="0"/>
              <a:t>   7  estudiantes </a:t>
            </a:r>
          </a:p>
          <a:p>
            <a:r>
              <a:rPr lang="es-CL" dirty="0"/>
              <a:t>TEACCHS, PECS, enfoque </a:t>
            </a:r>
            <a:r>
              <a:rPr lang="es-CL"/>
              <a:t>conductual McGee</a:t>
            </a:r>
          </a:p>
          <a:p>
            <a:pPr marL="0" indent="0" algn="just">
              <a:buNone/>
            </a:pPr>
            <a:r>
              <a:rPr lang="es-CL" dirty="0"/>
              <a:t>Los planes de modificación conductal son elaborados con estrategias de acción para ser aplicadas tanto en el aula como en el hogar y conllevan:</a:t>
            </a:r>
          </a:p>
          <a:p>
            <a:pPr algn="just">
              <a:buFont typeface="Wingdings" panose="05000000000000000000" charset="0"/>
              <a:buChar char="Ø"/>
            </a:pPr>
            <a:r>
              <a:rPr lang="es-CL" b="1" dirty="0"/>
              <a:t>PECS; </a:t>
            </a:r>
            <a:r>
              <a:rPr lang="es-CL" dirty="0"/>
              <a:t>cantidad y tipo de interacción verbal y corporal desde el adulto, pictogramas específicos, tablero personal PECS</a:t>
            </a:r>
          </a:p>
          <a:p>
            <a:pPr algn="just">
              <a:buFont typeface="Wingdings" panose="05000000000000000000" charset="0"/>
              <a:buChar char="Ø"/>
            </a:pPr>
            <a:r>
              <a:rPr lang="es-CL" b="1" dirty="0"/>
              <a:t>TEACCHS;</a:t>
            </a:r>
            <a:r>
              <a:rPr lang="es-CL" dirty="0"/>
              <a:t> sala específica para el trabajo y aplicación de la modificación conductal, uso estrategia de actividad-descanso (transar), uso de elementos de interés del o la estudiante.</a:t>
            </a:r>
          </a:p>
          <a:p>
            <a:pPr algn="just">
              <a:buFont typeface="Wingdings" panose="05000000000000000000" charset="0"/>
              <a:buChar char="Ø"/>
            </a:pPr>
            <a:r>
              <a:rPr lang="es-CL" b="1" dirty="0"/>
              <a:t>Mc Gee; </a:t>
            </a:r>
            <a:r>
              <a:rPr lang="es-CL" dirty="0"/>
              <a:t>creación del vínculo afectivo entre estudiante-adulto, aplicación modificción conductual (ignorar-redirigir-implementar), disminuir conductas desadaptativas y acrecentar las conductas adaptativas que permitirán el desarrollo integral del estudiante. </a:t>
            </a:r>
          </a:p>
          <a:p>
            <a:pPr marL="0" indent="0" algn="just">
              <a:buNone/>
            </a:pPr>
            <a:endParaRPr lang="es-C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a:t>Trabajo con la familia</a:t>
            </a:r>
          </a:p>
        </p:txBody>
      </p:sp>
      <p:sp>
        <p:nvSpPr>
          <p:cNvPr id="3" name="2 Marcador de contenido"/>
          <p:cNvSpPr>
            <a:spLocks noGrp="1"/>
          </p:cNvSpPr>
          <p:nvPr>
            <p:ph idx="1"/>
          </p:nvPr>
        </p:nvSpPr>
        <p:spPr/>
        <p:txBody>
          <a:bodyPr>
            <a:normAutofit fontScale="60000"/>
          </a:bodyPr>
          <a:lstStyle/>
          <a:p>
            <a:pPr algn="just"/>
            <a:r>
              <a:rPr lang="es-CL" dirty="0"/>
              <a:t>  </a:t>
            </a:r>
            <a:r>
              <a:rPr lang="es-CL" b="1" dirty="0"/>
              <a:t>Atenciones de Asistente Social;</a:t>
            </a:r>
            <a:endParaRPr lang="es-CL" dirty="0"/>
          </a:p>
          <a:p>
            <a:pPr algn="just">
              <a:buFont typeface="Wingdings" panose="05000000000000000000" charset="0"/>
              <a:buChar char="Ø"/>
            </a:pPr>
            <a:r>
              <a:rPr lang="es-CL" dirty="0"/>
              <a:t>20 entrevistas iniciales (apoderados nuevos)</a:t>
            </a:r>
          </a:p>
          <a:p>
            <a:pPr algn="just">
              <a:buFont typeface="Wingdings" panose="05000000000000000000" charset="0"/>
              <a:buChar char="Ø"/>
            </a:pPr>
            <a:r>
              <a:rPr lang="es-CL" dirty="0"/>
              <a:t>20 seguimiento de orientaciones sociales</a:t>
            </a:r>
          </a:p>
          <a:p>
            <a:pPr algn="just">
              <a:buFont typeface="Wingdings" panose="05000000000000000000" charset="0"/>
              <a:buChar char="Ø"/>
            </a:pPr>
            <a:r>
              <a:rPr lang="es-CL" dirty="0"/>
              <a:t>19 tramitación Credencial de discapacidad</a:t>
            </a:r>
          </a:p>
          <a:p>
            <a:pPr marL="0" indent="0" algn="just">
              <a:buNone/>
            </a:pPr>
            <a:endParaRPr lang="es-CL" dirty="0"/>
          </a:p>
          <a:p>
            <a:pPr algn="just"/>
            <a:r>
              <a:rPr lang="es-CL" dirty="0"/>
              <a:t>  </a:t>
            </a:r>
            <a:r>
              <a:rPr lang="es-CL" b="1" dirty="0"/>
              <a:t>Atenciones de psicólogo; </a:t>
            </a:r>
            <a:endParaRPr lang="es-CL" dirty="0"/>
          </a:p>
          <a:p>
            <a:pPr algn="just">
              <a:buFont typeface="Wingdings" panose="05000000000000000000" charset="0"/>
              <a:buChar char="Ø"/>
            </a:pPr>
            <a:r>
              <a:rPr lang="es-CL" dirty="0">
                <a:sym typeface="+mn-ea"/>
              </a:rPr>
              <a:t>25 evaluaciones, anamnesis e informes Decreto N° 170,  apoderados nuevos</a:t>
            </a:r>
            <a:endParaRPr lang="es-CL" dirty="0"/>
          </a:p>
          <a:p>
            <a:pPr algn="just">
              <a:buFont typeface="Wingdings" panose="05000000000000000000" charset="0"/>
              <a:buChar char="Ø"/>
            </a:pPr>
            <a:r>
              <a:rPr lang="es-CL" dirty="0">
                <a:sym typeface="+mn-ea"/>
              </a:rPr>
              <a:t>101 atención terapéutica familias</a:t>
            </a:r>
            <a:endParaRPr lang="es-CL" dirty="0"/>
          </a:p>
          <a:p>
            <a:pPr algn="just">
              <a:buFont typeface="Wingdings" panose="05000000000000000000" charset="0"/>
              <a:buChar char="Ø"/>
            </a:pPr>
            <a:r>
              <a:rPr lang="es-CL" dirty="0">
                <a:sym typeface="+mn-ea"/>
              </a:rPr>
              <a:t>39 reuniones con apoderados</a:t>
            </a:r>
            <a:endParaRPr lang="es-CL" dirty="0"/>
          </a:p>
          <a:p>
            <a:pPr marL="0" indent="0" algn="just">
              <a:buNone/>
            </a:pPr>
            <a:endParaRPr lang="es-CL" dirty="0"/>
          </a:p>
          <a:p>
            <a:pPr algn="just"/>
            <a:r>
              <a:rPr lang="es-CL" b="1" dirty="0">
                <a:sym typeface="+mn-ea"/>
              </a:rPr>
              <a:t>Atenciones doctora Francos </a:t>
            </a:r>
            <a:r>
              <a:rPr lang="es-CL" dirty="0">
                <a:sym typeface="+mn-ea"/>
              </a:rPr>
              <a:t>(psiquiatra infanto-juvenil) por Decreto N° 170 y control medicamentoso</a:t>
            </a:r>
          </a:p>
          <a:p>
            <a:pPr algn="just">
              <a:buFont typeface="Wingdings" panose="05000000000000000000" charset="0"/>
              <a:buChar char="Ø"/>
            </a:pPr>
            <a:r>
              <a:rPr lang="es-CL" dirty="0">
                <a:sym typeface="+mn-ea"/>
              </a:rPr>
              <a:t>11 atenciones (certificado médico actualizado diagnóstico TEA)</a:t>
            </a:r>
            <a:endParaRPr lang="es-CL" dirty="0"/>
          </a:p>
          <a:p>
            <a:pPr marL="0" indent="0" algn="just">
              <a:buNone/>
            </a:pPr>
            <a:endParaRPr lang="es-CL" dirty="0"/>
          </a:p>
          <a:p>
            <a:pPr marL="64135" indent="0" algn="just">
              <a:buNone/>
            </a:pPr>
            <a:endParaRPr lang="es-C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a:t>Trabajo con  la familia</a:t>
            </a:r>
          </a:p>
        </p:txBody>
      </p:sp>
      <p:sp>
        <p:nvSpPr>
          <p:cNvPr id="3" name="2 Marcador de contenido"/>
          <p:cNvSpPr>
            <a:spLocks noGrp="1"/>
          </p:cNvSpPr>
          <p:nvPr>
            <p:ph idx="1"/>
          </p:nvPr>
        </p:nvSpPr>
        <p:spPr/>
        <p:txBody>
          <a:bodyPr>
            <a:normAutofit fontScale="90000" lnSpcReduction="20000"/>
          </a:bodyPr>
          <a:lstStyle/>
          <a:p>
            <a:pPr algn="just"/>
            <a:endParaRPr lang="es-CL" dirty="0"/>
          </a:p>
          <a:p>
            <a:pPr algn="just"/>
            <a:r>
              <a:rPr lang="es-CL" b="1" dirty="0"/>
              <a:t>Atención apoderados desde Dirección</a:t>
            </a:r>
          </a:p>
          <a:p>
            <a:pPr algn="just">
              <a:buFont typeface="Wingdings" panose="05000000000000000000" charset="0"/>
              <a:buChar char="Ø"/>
            </a:pPr>
            <a:r>
              <a:rPr lang="es-CL" dirty="0"/>
              <a:t>24 , manejo conductual en el hogar, estrategias de acción, tratamiento medicamentoso, dinámica familiar, habilidades marentales y parentales, contención emocional, estrategias de acción</a:t>
            </a:r>
          </a:p>
          <a:p>
            <a:pPr marL="0" indent="0" algn="just">
              <a:buFont typeface="Wingdings" panose="05000000000000000000" charset="0"/>
              <a:buNone/>
            </a:pPr>
            <a:r>
              <a:rPr lang="es-CL" dirty="0"/>
              <a:t>Las reuniones se realizan en presencia de Directora, UTP y profesora del estudiante. En varias ocasiones en presencia del psicólogo del establecimiento, en casos puntuales la asistente social, profesor de educación física. </a:t>
            </a:r>
          </a:p>
          <a:p>
            <a:pPr algn="just"/>
            <a:endParaRPr lang="es-C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a:t>Talleres para madres, padres y apoderados </a:t>
            </a:r>
          </a:p>
        </p:txBody>
      </p:sp>
      <p:sp>
        <p:nvSpPr>
          <p:cNvPr id="3" name="2 Marcador de contenido"/>
          <p:cNvSpPr>
            <a:spLocks noGrp="1"/>
          </p:cNvSpPr>
          <p:nvPr>
            <p:ph idx="1"/>
          </p:nvPr>
        </p:nvSpPr>
        <p:spPr/>
        <p:txBody>
          <a:bodyPr>
            <a:normAutofit fontScale="25000"/>
          </a:bodyPr>
          <a:lstStyle/>
          <a:p>
            <a:pPr>
              <a:buFont typeface="Wingdings" panose="05000000000000000000" pitchFamily="2" charset="2"/>
              <a:buChar char="§"/>
            </a:pPr>
            <a:r>
              <a:rPr lang="es-CL" sz="4500" b="1" dirty="0"/>
              <a:t>Educación: </a:t>
            </a:r>
          </a:p>
          <a:p>
            <a:pPr marL="0" indent="0" algn="just">
              <a:buFont typeface="Wingdings" panose="05000000000000000000" pitchFamily="2" charset="2"/>
              <a:buNone/>
            </a:pPr>
            <a:r>
              <a:rPr lang="es-CL" sz="4500" dirty="0"/>
              <a:t>Taller; Trastorno de Espectro Autista: Aspectos técnicos y pedagógicos. 27 de marzo, Apoderados nuevos</a:t>
            </a:r>
          </a:p>
          <a:p>
            <a:pPr marL="0" indent="0" algn="just">
              <a:buFont typeface="Wingdings" panose="05000000000000000000" pitchFamily="2" charset="2"/>
              <a:buNone/>
            </a:pPr>
            <a:r>
              <a:rPr lang="es-CL" sz="4500" dirty="0"/>
              <a:t>18 asistentes, 90% de los apoderados citados</a:t>
            </a:r>
          </a:p>
          <a:p>
            <a:pPr marL="0" indent="0" algn="just">
              <a:buFont typeface="Wingdings" panose="05000000000000000000" pitchFamily="2" charset="2"/>
              <a:buNone/>
            </a:pPr>
            <a:r>
              <a:rPr lang="es-CL" sz="4500" dirty="0"/>
              <a:t>Taller; Control de esfínteres, Apoderados estudiantes sin control de esfínteres</a:t>
            </a:r>
          </a:p>
          <a:p>
            <a:pPr marL="0" indent="0" algn="just">
              <a:buFont typeface="Wingdings" panose="05000000000000000000" pitchFamily="2" charset="2"/>
              <a:buNone/>
            </a:pPr>
            <a:r>
              <a:rPr lang="es-CL" sz="4500" dirty="0"/>
              <a:t>13 asistentes, 54,1% de los apoderados citados</a:t>
            </a:r>
          </a:p>
          <a:p>
            <a:pPr marL="0" indent="0" algn="just">
              <a:buFont typeface="Wingdings" panose="05000000000000000000" pitchFamily="2" charset="2"/>
              <a:buNone/>
            </a:pPr>
            <a:r>
              <a:rPr lang="es-CL" sz="4500" dirty="0">
                <a:sym typeface="+mn-ea"/>
              </a:rPr>
              <a:t>Profesoras; Directora Evelyn Revello y UTP Ignacia Guerrero</a:t>
            </a:r>
            <a:endParaRPr lang="es-CL" sz="4500" dirty="0"/>
          </a:p>
          <a:p>
            <a:pPr marL="0" indent="0" algn="just">
              <a:buFont typeface="Wingdings" panose="05000000000000000000" pitchFamily="2" charset="2"/>
              <a:buNone/>
            </a:pPr>
            <a:endParaRPr lang="es-CL" sz="4500" dirty="0"/>
          </a:p>
          <a:p>
            <a:pPr algn="just">
              <a:buFont typeface="Wingdings" panose="05000000000000000000" pitchFamily="2" charset="2"/>
              <a:buChar char="§"/>
            </a:pPr>
            <a:r>
              <a:rPr lang="es-CL" sz="4500" b="1" dirty="0">
                <a:sym typeface="+mn-ea"/>
              </a:rPr>
              <a:t>Fonoaudiología:</a:t>
            </a:r>
          </a:p>
          <a:p>
            <a:pPr marL="0" indent="0" algn="just">
              <a:buFont typeface="Wingdings" panose="05000000000000000000" pitchFamily="2" charset="2"/>
              <a:buNone/>
            </a:pPr>
            <a:r>
              <a:rPr lang="es-CL" sz="4500" dirty="0">
                <a:sym typeface="+mn-ea"/>
              </a:rPr>
              <a:t>Taller; Sistema de comunicación aumentativo alternativa; PEC´S. 04 de abril , Apoderados nuevos</a:t>
            </a:r>
          </a:p>
          <a:p>
            <a:pPr marL="0" indent="0" algn="just">
              <a:buFont typeface="Wingdings" panose="05000000000000000000" pitchFamily="2" charset="2"/>
              <a:buNone/>
            </a:pPr>
            <a:r>
              <a:rPr lang="es-CL" sz="4500" dirty="0">
                <a:sym typeface="+mn-ea"/>
              </a:rPr>
              <a:t>9 asistentes,  45% de los apoderados citados. </a:t>
            </a:r>
          </a:p>
          <a:p>
            <a:pPr marL="0" indent="0" algn="just">
              <a:buFont typeface="Wingdings" panose="05000000000000000000" pitchFamily="2" charset="2"/>
              <a:buNone/>
            </a:pPr>
            <a:r>
              <a:rPr lang="es-CL" sz="4500" dirty="0">
                <a:sym typeface="+mn-ea"/>
              </a:rPr>
              <a:t>Fonoaudióloga; Ivette Salazar</a:t>
            </a:r>
          </a:p>
          <a:p>
            <a:pPr marL="0" indent="0" algn="just">
              <a:buFont typeface="Wingdings" panose="05000000000000000000" pitchFamily="2" charset="2"/>
              <a:buNone/>
            </a:pPr>
            <a:endParaRPr lang="es-CL" sz="4500" dirty="0"/>
          </a:p>
          <a:p>
            <a:pPr algn="just">
              <a:buFont typeface="Wingdings" panose="05000000000000000000" pitchFamily="2" charset="2"/>
              <a:buChar char="§"/>
            </a:pPr>
            <a:r>
              <a:rPr lang="es-CL" sz="4500" b="1" dirty="0"/>
              <a:t>Terapia ocupacional:</a:t>
            </a:r>
          </a:p>
          <a:p>
            <a:pPr marL="0" indent="0" algn="just">
              <a:buFont typeface="Wingdings" panose="05000000000000000000" pitchFamily="2" charset="2"/>
              <a:buNone/>
            </a:pPr>
            <a:r>
              <a:rPr lang="es-CL" sz="4500" dirty="0">
                <a:sym typeface="+mn-ea"/>
              </a:rPr>
              <a:t>Taller organización y procesamiento sensorial; 11 de abril,  Apoderados nuevos,</a:t>
            </a:r>
          </a:p>
          <a:p>
            <a:pPr marL="0" indent="0" algn="just">
              <a:buFont typeface="Wingdings" panose="05000000000000000000" pitchFamily="2" charset="2"/>
              <a:buNone/>
            </a:pPr>
            <a:r>
              <a:rPr lang="es-CL" sz="4500" dirty="0">
                <a:sym typeface="+mn-ea"/>
              </a:rPr>
              <a:t>10 asistentes, 50%  de los apoderados citados. </a:t>
            </a:r>
          </a:p>
          <a:p>
            <a:pPr marL="0" indent="0" algn="just">
              <a:buFont typeface="Wingdings" panose="05000000000000000000" pitchFamily="2" charset="2"/>
              <a:buNone/>
            </a:pPr>
            <a:r>
              <a:rPr lang="es-CL" sz="4500" dirty="0"/>
              <a:t>Terapeuta Ocupacional Romina Polanco</a:t>
            </a:r>
          </a:p>
          <a:p>
            <a:pPr marL="0" indent="0" algn="just">
              <a:buFont typeface="Wingdings" panose="05000000000000000000" pitchFamily="2" charset="2"/>
              <a:buNone/>
            </a:pPr>
            <a:endParaRPr lang="es-CL" dirty="0"/>
          </a:p>
          <a:p>
            <a:pPr marL="0" indent="0" algn="just">
              <a:buFont typeface="Wingdings" panose="05000000000000000000" pitchFamily="2" charset="2"/>
              <a:buNone/>
            </a:pPr>
            <a:endParaRPr lang="es-CL" dirty="0"/>
          </a:p>
          <a:p>
            <a:pPr marL="64135" indent="0">
              <a:buNone/>
            </a:pPr>
            <a:endParaRPr lang="es-C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just"/>
            <a:r>
              <a:rPr lang="es-CL" sz="3200" dirty="0"/>
              <a:t>Porcentajes de logros estudiantes según metodologías</a:t>
            </a:r>
          </a:p>
        </p:txBody>
      </p:sp>
      <p:sp>
        <p:nvSpPr>
          <p:cNvPr id="3" name="2 Marcador de contenido"/>
          <p:cNvSpPr>
            <a:spLocks noGrp="1"/>
          </p:cNvSpPr>
          <p:nvPr>
            <p:ph idx="1"/>
          </p:nvPr>
        </p:nvSpPr>
        <p:spPr/>
        <p:txBody>
          <a:bodyPr/>
          <a:lstStyle/>
          <a:p>
            <a:pPr marL="64135" indent="0">
              <a:buNone/>
            </a:pPr>
            <a:r>
              <a:rPr lang="es-CL" dirty="0"/>
              <a:t>Niveles de transición: total estudiantes 37</a:t>
            </a:r>
          </a:p>
          <a:p>
            <a:pPr marL="64135" indent="0">
              <a:buNone/>
            </a:pPr>
            <a:endParaRPr lang="es-CL" dirty="0"/>
          </a:p>
        </p:txBody>
      </p:sp>
      <p:graphicFrame>
        <p:nvGraphicFramePr>
          <p:cNvPr id="4" name="3 Tabla"/>
          <p:cNvGraphicFramePr>
            <a:graphicFrameLocks noGrp="1"/>
          </p:cNvGraphicFramePr>
          <p:nvPr>
            <p:custDataLst>
              <p:tags r:id="rId1"/>
            </p:custDataLst>
          </p:nvPr>
        </p:nvGraphicFramePr>
        <p:xfrm>
          <a:off x="971550" y="2679700"/>
          <a:ext cx="7200900" cy="3810635"/>
        </p:xfrm>
        <a:graphic>
          <a:graphicData uri="http://schemas.openxmlformats.org/drawingml/2006/table">
            <a:tbl>
              <a:tblPr firstRow="1" bandRow="1">
                <a:tableStyleId>{5C22544A-7EE6-4342-B048-85BDC9FD1C3A}</a:tableStyleId>
              </a:tblPr>
              <a:tblGrid>
                <a:gridCol w="1290955">
                  <a:extLst>
                    <a:ext uri="{9D8B030D-6E8A-4147-A177-3AD203B41FA5}">
                      <a16:colId xmlns:a16="http://schemas.microsoft.com/office/drawing/2014/main" val="20000"/>
                    </a:ext>
                  </a:extLst>
                </a:gridCol>
                <a:gridCol w="1154430">
                  <a:extLst>
                    <a:ext uri="{9D8B030D-6E8A-4147-A177-3AD203B41FA5}">
                      <a16:colId xmlns:a16="http://schemas.microsoft.com/office/drawing/2014/main" val="20001"/>
                    </a:ext>
                  </a:extLst>
                </a:gridCol>
                <a:gridCol w="1290955">
                  <a:extLst>
                    <a:ext uri="{9D8B030D-6E8A-4147-A177-3AD203B41FA5}">
                      <a16:colId xmlns:a16="http://schemas.microsoft.com/office/drawing/2014/main" val="20002"/>
                    </a:ext>
                  </a:extLst>
                </a:gridCol>
                <a:gridCol w="1223010">
                  <a:extLst>
                    <a:ext uri="{9D8B030D-6E8A-4147-A177-3AD203B41FA5}">
                      <a16:colId xmlns:a16="http://schemas.microsoft.com/office/drawing/2014/main" val="20003"/>
                    </a:ext>
                  </a:extLst>
                </a:gridCol>
                <a:gridCol w="1086485">
                  <a:extLst>
                    <a:ext uri="{9D8B030D-6E8A-4147-A177-3AD203B41FA5}">
                      <a16:colId xmlns:a16="http://schemas.microsoft.com/office/drawing/2014/main" val="20004"/>
                    </a:ext>
                  </a:extLst>
                </a:gridCol>
                <a:gridCol w="1155065">
                  <a:extLst>
                    <a:ext uri="{9D8B030D-6E8A-4147-A177-3AD203B41FA5}">
                      <a16:colId xmlns:a16="http://schemas.microsoft.com/office/drawing/2014/main" val="20005"/>
                    </a:ext>
                  </a:extLst>
                </a:gridCol>
              </a:tblGrid>
              <a:tr h="522605">
                <a:tc>
                  <a:txBody>
                    <a:bodyPr/>
                    <a:lstStyle/>
                    <a:p>
                      <a:r>
                        <a:rPr lang="es-CL" sz="1200" dirty="0"/>
                        <a:t>Método  de  enseñanza</a:t>
                      </a:r>
                    </a:p>
                  </a:txBody>
                  <a:tcPr/>
                </a:tc>
                <a:tc>
                  <a:txBody>
                    <a:bodyPr/>
                    <a:lstStyle/>
                    <a:p>
                      <a:r>
                        <a:rPr lang="es-CL" dirty="0"/>
                        <a:t>Etapa 1</a:t>
                      </a:r>
                    </a:p>
                  </a:txBody>
                  <a:tcPr/>
                </a:tc>
                <a:tc>
                  <a:txBody>
                    <a:bodyPr/>
                    <a:lstStyle/>
                    <a:p>
                      <a:r>
                        <a:rPr lang="es-CL" dirty="0"/>
                        <a:t>Etapa</a:t>
                      </a:r>
                      <a:r>
                        <a:rPr lang="es-CL" baseline="0" dirty="0"/>
                        <a:t> 2</a:t>
                      </a:r>
                      <a:endParaRPr lang="es-CL" dirty="0"/>
                    </a:p>
                  </a:txBody>
                  <a:tcPr/>
                </a:tc>
                <a:tc>
                  <a:txBody>
                    <a:bodyPr/>
                    <a:lstStyle/>
                    <a:p>
                      <a:r>
                        <a:rPr lang="es-CL" dirty="0"/>
                        <a:t>Etapa 3</a:t>
                      </a:r>
                    </a:p>
                  </a:txBody>
                  <a:tcPr/>
                </a:tc>
                <a:tc>
                  <a:txBody>
                    <a:bodyPr/>
                    <a:lstStyle/>
                    <a:p>
                      <a:r>
                        <a:rPr lang="es-CL" dirty="0"/>
                        <a:t>Etapa 4</a:t>
                      </a:r>
                    </a:p>
                  </a:txBody>
                  <a:tcPr/>
                </a:tc>
                <a:tc>
                  <a:txBody>
                    <a:bodyPr/>
                    <a:lstStyle/>
                    <a:p>
                      <a:r>
                        <a:rPr lang="es-CL" dirty="0"/>
                        <a:t>Etapa 5 </a:t>
                      </a:r>
                    </a:p>
                  </a:txBody>
                  <a:tcPr/>
                </a:tc>
                <a:extLst>
                  <a:ext uri="{0D108BD9-81ED-4DB2-BD59-A6C34878D82A}">
                    <a16:rowId xmlns:a16="http://schemas.microsoft.com/office/drawing/2014/main" val="10000"/>
                  </a:ext>
                </a:extLst>
              </a:tr>
              <a:tr h="870585">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s-CL" sz="1100" b="1" dirty="0"/>
                        <a:t>Método </a:t>
                      </a:r>
                      <a:r>
                        <a:rPr lang="es-CL" sz="1100" b="1" dirty="0" err="1"/>
                        <a:t>lecto</a:t>
                      </a:r>
                      <a:r>
                        <a:rPr lang="es-CL" sz="1100" b="1" dirty="0"/>
                        <a:t>-escritura </a:t>
                      </a:r>
                      <a:r>
                        <a:rPr lang="es-CL" sz="1100" b="1" dirty="0" err="1"/>
                        <a:t>palabra+palabra</a:t>
                      </a:r>
                      <a:endParaRPr lang="es-CL" sz="1100" b="1" dirty="0"/>
                    </a:p>
                    <a:p>
                      <a:endParaRPr lang="es-CL" sz="1100" b="1" dirty="0"/>
                    </a:p>
                  </a:txBody>
                  <a:tcPr/>
                </a:tc>
                <a:tc>
                  <a:txBody>
                    <a:bodyPr/>
                    <a:lstStyle/>
                    <a:p>
                      <a:pPr algn="ctr"/>
                      <a:r>
                        <a:rPr lang="es-CL" sz="1400" dirty="0"/>
                        <a:t>32,4%</a:t>
                      </a:r>
                    </a:p>
                  </a:txBody>
                  <a:tcPr/>
                </a:tc>
                <a:tc>
                  <a:txBody>
                    <a:bodyPr/>
                    <a:lstStyle/>
                    <a:p>
                      <a:pPr algn="ctr"/>
                      <a:r>
                        <a:rPr lang="es-CL" sz="1400" dirty="0"/>
                        <a:t>54,0%</a:t>
                      </a:r>
                    </a:p>
                  </a:txBody>
                  <a:tcPr/>
                </a:tc>
                <a:tc>
                  <a:txBody>
                    <a:bodyPr/>
                    <a:lstStyle/>
                    <a:p>
                      <a:pPr algn="ctr"/>
                      <a:r>
                        <a:rPr lang="es-CL" sz="1400" dirty="0"/>
                        <a:t>10,8%</a:t>
                      </a:r>
                    </a:p>
                  </a:txBody>
                  <a:tcPr/>
                </a:tc>
                <a:tc>
                  <a:txBody>
                    <a:bodyPr/>
                    <a:lstStyle/>
                    <a:p>
                      <a:pPr algn="ctr"/>
                      <a:r>
                        <a:rPr lang="es-CL" sz="1400" dirty="0"/>
                        <a:t>2,7%</a:t>
                      </a:r>
                    </a:p>
                  </a:txBody>
                  <a:tcPr/>
                </a:tc>
                <a:tc>
                  <a:txBody>
                    <a:bodyPr/>
                    <a:lstStyle/>
                    <a:p>
                      <a:pPr algn="ctr"/>
                      <a:r>
                        <a:rPr lang="es-CL" sz="1400" dirty="0"/>
                        <a:t>--</a:t>
                      </a:r>
                    </a:p>
                  </a:txBody>
                  <a:tcPr/>
                </a:tc>
                <a:extLst>
                  <a:ext uri="{0D108BD9-81ED-4DB2-BD59-A6C34878D82A}">
                    <a16:rowId xmlns:a16="http://schemas.microsoft.com/office/drawing/2014/main" val="10001"/>
                  </a:ext>
                </a:extLst>
              </a:tr>
              <a:tr h="678815">
                <a:tc>
                  <a:txBody>
                    <a:bodyPr/>
                    <a:lstStyle/>
                    <a:p>
                      <a:r>
                        <a:rPr lang="es-CL" sz="1100" b="1" dirty="0"/>
                        <a:t>Método matemático Barata </a:t>
                      </a:r>
                      <a:r>
                        <a:rPr lang="es-CL" sz="1100" b="1" dirty="0" err="1"/>
                        <a:t>Lorton</a:t>
                      </a:r>
                      <a:endParaRPr lang="es-CL" sz="1100" b="1" dirty="0"/>
                    </a:p>
                  </a:txBody>
                  <a:tcPr/>
                </a:tc>
                <a:tc>
                  <a:txBody>
                    <a:bodyPr/>
                    <a:lstStyle/>
                    <a:p>
                      <a:pPr algn="ctr"/>
                      <a:r>
                        <a:rPr lang="es-CL" sz="1400" dirty="0"/>
                        <a:t>16,2%</a:t>
                      </a:r>
                    </a:p>
                  </a:txBody>
                  <a:tcPr/>
                </a:tc>
                <a:tc>
                  <a:txBody>
                    <a:bodyPr/>
                    <a:lstStyle/>
                    <a:p>
                      <a:pPr algn="ctr"/>
                      <a:r>
                        <a:rPr lang="es-CL" sz="1400" dirty="0"/>
                        <a:t>43,2%</a:t>
                      </a:r>
                    </a:p>
                  </a:txBody>
                  <a:tcPr/>
                </a:tc>
                <a:tc>
                  <a:txBody>
                    <a:bodyPr/>
                    <a:lstStyle/>
                    <a:p>
                      <a:pPr algn="ctr"/>
                      <a:r>
                        <a:rPr lang="es-CL" sz="1400" dirty="0"/>
                        <a:t>13,5%</a:t>
                      </a:r>
                    </a:p>
                  </a:txBody>
                  <a:tcPr/>
                </a:tc>
                <a:tc>
                  <a:txBody>
                    <a:bodyPr/>
                    <a:lstStyle/>
                    <a:p>
                      <a:pPr algn="ctr"/>
                      <a:r>
                        <a:rPr lang="es-CL" sz="1400" dirty="0"/>
                        <a:t>27%</a:t>
                      </a:r>
                    </a:p>
                  </a:txBody>
                  <a:tcPr/>
                </a:tc>
                <a:tc>
                  <a:txBody>
                    <a:bodyPr/>
                    <a:lstStyle/>
                    <a:p>
                      <a:pPr algn="ctr"/>
                      <a:r>
                        <a:rPr lang="es-CL" sz="1400" dirty="0"/>
                        <a:t>-</a:t>
                      </a:r>
                    </a:p>
                  </a:txBody>
                  <a:tcPr/>
                </a:tc>
                <a:extLst>
                  <a:ext uri="{0D108BD9-81ED-4DB2-BD59-A6C34878D82A}">
                    <a16:rowId xmlns:a16="http://schemas.microsoft.com/office/drawing/2014/main" val="10002"/>
                  </a:ext>
                </a:extLst>
              </a:tr>
              <a:tr h="423545">
                <a:tc>
                  <a:txBody>
                    <a:bodyPr/>
                    <a:lstStyle/>
                    <a:p>
                      <a:r>
                        <a:rPr lang="es-CL" sz="1100" b="1" dirty="0"/>
                        <a:t>Sistema PEC´S</a:t>
                      </a:r>
                    </a:p>
                  </a:txBody>
                  <a:tcPr/>
                </a:tc>
                <a:tc>
                  <a:txBody>
                    <a:bodyPr/>
                    <a:lstStyle/>
                    <a:p>
                      <a:pPr algn="ctr"/>
                      <a:r>
                        <a:rPr lang="es-CL" sz="1400" dirty="0"/>
                        <a:t>2,7%</a:t>
                      </a:r>
                    </a:p>
                  </a:txBody>
                  <a:tcPr/>
                </a:tc>
                <a:tc>
                  <a:txBody>
                    <a:bodyPr/>
                    <a:lstStyle/>
                    <a:p>
                      <a:pPr algn="ctr"/>
                      <a:r>
                        <a:rPr lang="es-CL" sz="1400" dirty="0"/>
                        <a:t>37,8%</a:t>
                      </a:r>
                    </a:p>
                  </a:txBody>
                  <a:tcPr/>
                </a:tc>
                <a:tc>
                  <a:txBody>
                    <a:bodyPr/>
                    <a:lstStyle/>
                    <a:p>
                      <a:pPr algn="ctr"/>
                      <a:r>
                        <a:rPr lang="es-CL" sz="1400" dirty="0"/>
                        <a:t>32,4%</a:t>
                      </a:r>
                    </a:p>
                  </a:txBody>
                  <a:tcPr/>
                </a:tc>
                <a:tc>
                  <a:txBody>
                    <a:bodyPr/>
                    <a:lstStyle/>
                    <a:p>
                      <a:pPr algn="ctr"/>
                      <a:r>
                        <a:rPr lang="es-CL" sz="1400" dirty="0"/>
                        <a:t>18;9%</a:t>
                      </a:r>
                    </a:p>
                  </a:txBody>
                  <a:tcPr/>
                </a:tc>
                <a:tc>
                  <a:txBody>
                    <a:bodyPr/>
                    <a:lstStyle/>
                    <a:p>
                      <a:pPr algn="ctr"/>
                      <a:r>
                        <a:rPr lang="es-CL" sz="1400" dirty="0"/>
                        <a:t>8;1%</a:t>
                      </a:r>
                    </a:p>
                  </a:txBody>
                  <a:tcPr/>
                </a:tc>
                <a:extLst>
                  <a:ext uri="{0D108BD9-81ED-4DB2-BD59-A6C34878D82A}">
                    <a16:rowId xmlns:a16="http://schemas.microsoft.com/office/drawing/2014/main" val="10003"/>
                  </a:ext>
                </a:extLst>
              </a:tr>
              <a:tr h="1315085">
                <a:tc>
                  <a:txBody>
                    <a:bodyPr/>
                    <a:lstStyle/>
                    <a:p>
                      <a:pPr>
                        <a:buNone/>
                      </a:pPr>
                      <a:r>
                        <a:rPr lang="es-CL" altLang="en-US" sz="1100" b="1" dirty="0"/>
                        <a:t>Progrma TEACCHS</a:t>
                      </a:r>
                    </a:p>
                  </a:txBody>
                  <a:tcPr/>
                </a:tc>
                <a:tc>
                  <a:txBody>
                    <a:bodyPr/>
                    <a:lstStyle/>
                    <a:p>
                      <a:pPr algn="just">
                        <a:buNone/>
                      </a:pPr>
                      <a:r>
                        <a:rPr lang="es-CL" altLang="en-US" sz="1200" dirty="0"/>
                        <a:t>29 estudiantes  realizan las rutinas con apoyo, y 8 estudiantes sin apoyo</a:t>
                      </a:r>
                    </a:p>
                  </a:txBody>
                  <a:tcPr/>
                </a:tc>
                <a:tc>
                  <a:txBody>
                    <a:bodyPr/>
                    <a:lstStyle/>
                    <a:p>
                      <a:pPr algn="ctr">
                        <a:buNone/>
                      </a:pPr>
                      <a:endParaRPr lang="es-CL" altLang="en-US" sz="1200" dirty="0"/>
                    </a:p>
                  </a:txBody>
                  <a:tcPr/>
                </a:tc>
                <a:tc>
                  <a:txBody>
                    <a:bodyPr/>
                    <a:lstStyle/>
                    <a:p>
                      <a:pPr algn="ctr">
                        <a:buNone/>
                      </a:pPr>
                      <a:endParaRPr lang="es-CL" altLang="en-US" sz="1200" dirty="0"/>
                    </a:p>
                  </a:txBody>
                  <a:tcPr/>
                </a:tc>
                <a:tc>
                  <a:txBody>
                    <a:bodyPr/>
                    <a:lstStyle/>
                    <a:p>
                      <a:pPr algn="ctr">
                        <a:buNone/>
                      </a:pPr>
                      <a:endParaRPr lang="es-CL" altLang="en-US" sz="1200" dirty="0"/>
                    </a:p>
                  </a:txBody>
                  <a:tcPr/>
                </a:tc>
                <a:tc>
                  <a:txBody>
                    <a:bodyPr/>
                    <a:lstStyle/>
                    <a:p>
                      <a:pPr algn="ctr">
                        <a:buNone/>
                      </a:pPr>
                      <a:endParaRPr lang="es-CL" altLang="en-US" sz="1200" dirty="0"/>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a:t>Estructura cursos año 2024</a:t>
            </a:r>
          </a:p>
        </p:txBody>
      </p:sp>
      <p:graphicFrame>
        <p:nvGraphicFramePr>
          <p:cNvPr id="4" name="3 Marcador de contenido"/>
          <p:cNvGraphicFramePr>
            <a:graphicFrameLocks noGrp="1"/>
          </p:cNvGraphicFramePr>
          <p:nvPr>
            <p:ph idx="1"/>
            <p:custDataLst>
              <p:tags r:id="rId1"/>
            </p:custDataLst>
          </p:nvPr>
        </p:nvGraphicFramePr>
        <p:xfrm>
          <a:off x="1704340" y="1725930"/>
          <a:ext cx="5546090" cy="4308475"/>
        </p:xfrm>
        <a:graphic>
          <a:graphicData uri="http://schemas.openxmlformats.org/drawingml/2006/table">
            <a:tbl>
              <a:tblPr firstRow="1" firstCol="1" bandRow="1">
                <a:tableStyleId>{5C22544A-7EE6-4342-B048-85BDC9FD1C3A}</a:tableStyleId>
              </a:tblPr>
              <a:tblGrid>
                <a:gridCol w="2688590">
                  <a:extLst>
                    <a:ext uri="{9D8B030D-6E8A-4147-A177-3AD203B41FA5}">
                      <a16:colId xmlns:a16="http://schemas.microsoft.com/office/drawing/2014/main" val="20000"/>
                    </a:ext>
                  </a:extLst>
                </a:gridCol>
                <a:gridCol w="2857500">
                  <a:extLst>
                    <a:ext uri="{9D8B030D-6E8A-4147-A177-3AD203B41FA5}">
                      <a16:colId xmlns:a16="http://schemas.microsoft.com/office/drawing/2014/main" val="20001"/>
                    </a:ext>
                  </a:extLst>
                </a:gridCol>
              </a:tblGrid>
              <a:tr h="490220">
                <a:tc>
                  <a:txBody>
                    <a:bodyPr/>
                    <a:lstStyle/>
                    <a:p>
                      <a:pPr algn="ctr">
                        <a:lnSpc>
                          <a:spcPct val="115000"/>
                        </a:lnSpc>
                        <a:spcAft>
                          <a:spcPts val="0"/>
                        </a:spcAft>
                      </a:pPr>
                      <a:r>
                        <a:rPr lang="es-CL" sz="1400" b="1" dirty="0">
                          <a:solidFill>
                            <a:schemeClr val="tx1"/>
                          </a:solidFill>
                          <a:effectLst/>
                        </a:rPr>
                        <a:t>Jornada Mañana: </a:t>
                      </a:r>
                      <a:endParaRPr lang="es-CL" sz="1400" b="1" dirty="0">
                        <a:solidFill>
                          <a:schemeClr val="tx1"/>
                        </a:solidFill>
                        <a:effectLst/>
                        <a:latin typeface="Calibri" panose="020F0502020204030204"/>
                        <a:ea typeface="Calibri" panose="020F0502020204030204"/>
                        <a:cs typeface="Times New Roman" panose="02020603050405020304"/>
                      </a:endParaRPr>
                    </a:p>
                  </a:txBody>
                  <a:tcPr marL="68580" marR="68580" marT="0" marB="0"/>
                </a:tc>
                <a:tc>
                  <a:txBody>
                    <a:bodyPr/>
                    <a:lstStyle/>
                    <a:p>
                      <a:pPr algn="ctr">
                        <a:lnSpc>
                          <a:spcPct val="115000"/>
                        </a:lnSpc>
                        <a:spcAft>
                          <a:spcPts val="0"/>
                        </a:spcAft>
                      </a:pPr>
                      <a:r>
                        <a:rPr lang="es-CL" sz="1400" b="1" dirty="0">
                          <a:solidFill>
                            <a:schemeClr val="tx1"/>
                          </a:solidFill>
                          <a:effectLst/>
                        </a:rPr>
                        <a:t>Jornada Tarde:</a:t>
                      </a:r>
                    </a:p>
                    <a:p>
                      <a:pPr algn="ctr">
                        <a:lnSpc>
                          <a:spcPct val="115000"/>
                        </a:lnSpc>
                        <a:spcAft>
                          <a:spcPts val="0"/>
                        </a:spcAft>
                      </a:pPr>
                      <a:r>
                        <a:rPr lang="es-CL" sz="1400" b="1" dirty="0">
                          <a:solidFill>
                            <a:schemeClr val="tx1"/>
                          </a:solidFill>
                          <a:effectLst/>
                        </a:rPr>
                        <a:t> </a:t>
                      </a:r>
                      <a:endParaRPr lang="es-CL" sz="1400" b="1" dirty="0">
                        <a:solidFill>
                          <a:schemeClr val="tx1"/>
                        </a:solidFill>
                        <a:effectLst/>
                        <a:latin typeface="Calibri" panose="020F0502020204030204"/>
                        <a:ea typeface="Calibri" panose="020F0502020204030204"/>
                        <a:cs typeface="Times New Roman" panose="02020603050405020304"/>
                      </a:endParaRPr>
                    </a:p>
                  </a:txBody>
                  <a:tcPr marL="68580" marR="68580" marT="0" marB="0"/>
                </a:tc>
                <a:extLst>
                  <a:ext uri="{0D108BD9-81ED-4DB2-BD59-A6C34878D82A}">
                    <a16:rowId xmlns:a16="http://schemas.microsoft.com/office/drawing/2014/main" val="10000"/>
                  </a:ext>
                </a:extLst>
              </a:tr>
              <a:tr h="2522220">
                <a:tc>
                  <a:txBody>
                    <a:bodyPr/>
                    <a:lstStyle/>
                    <a:p>
                      <a:pPr marL="0" marR="0" indent="0" algn="ctr" defTabSz="914400" rtl="0" eaLnBrk="1" fontAlgn="auto" latinLnBrk="0" hangingPunct="1">
                        <a:lnSpc>
                          <a:spcPct val="115000"/>
                        </a:lnSpc>
                        <a:spcBef>
                          <a:spcPts val="0"/>
                        </a:spcBef>
                        <a:spcAft>
                          <a:spcPts val="0"/>
                        </a:spcAft>
                        <a:buClrTx/>
                        <a:buSzTx/>
                        <a:buFontTx/>
                        <a:buNone/>
                        <a:defRPr/>
                      </a:pPr>
                      <a:r>
                        <a:rPr lang="en-US" sz="1200" b="1" dirty="0">
                          <a:solidFill>
                            <a:schemeClr val="tx1"/>
                          </a:solidFill>
                          <a:effectLst/>
                        </a:rPr>
                        <a:t>NT</a:t>
                      </a:r>
                      <a:r>
                        <a:rPr lang="es-CL" altLang="en-US" sz="1200" b="1" dirty="0">
                          <a:solidFill>
                            <a:schemeClr val="tx1"/>
                          </a:solidFill>
                          <a:effectLst/>
                        </a:rPr>
                        <a:t> </a:t>
                      </a:r>
                      <a:r>
                        <a:rPr lang="en-US" sz="1200" b="1" dirty="0">
                          <a:solidFill>
                            <a:schemeClr val="tx1"/>
                          </a:solidFill>
                          <a:effectLst/>
                        </a:rPr>
                        <a:t>1 </a:t>
                      </a:r>
                      <a:r>
                        <a:rPr lang="es-CL" altLang="en-US" sz="1200" b="1" dirty="0">
                          <a:solidFill>
                            <a:schemeClr val="tx1"/>
                          </a:solidFill>
                          <a:effectLst/>
                        </a:rPr>
                        <a:t>B</a:t>
                      </a:r>
                      <a:endParaRPr lang="en-US" sz="1200" b="1" dirty="0">
                        <a:solidFill>
                          <a:schemeClr val="tx1"/>
                        </a:solidFill>
                        <a:effectLst/>
                      </a:endParaRPr>
                    </a:p>
                    <a:p>
                      <a:pPr marL="0" marR="0" indent="0" algn="ctr" defTabSz="914400" rtl="0" eaLnBrk="1" fontAlgn="auto" latinLnBrk="0" hangingPunct="1">
                        <a:lnSpc>
                          <a:spcPct val="115000"/>
                        </a:lnSpc>
                        <a:spcBef>
                          <a:spcPts val="0"/>
                        </a:spcBef>
                        <a:spcAft>
                          <a:spcPts val="0"/>
                        </a:spcAft>
                        <a:buClrTx/>
                        <a:buSzTx/>
                        <a:buFontTx/>
                        <a:buNone/>
                        <a:defRPr/>
                      </a:pPr>
                      <a:r>
                        <a:rPr lang="es-CL" sz="1200" b="1" dirty="0">
                          <a:solidFill>
                            <a:schemeClr val="tx1"/>
                          </a:solidFill>
                          <a:effectLst/>
                        </a:rPr>
                        <a:t>NT 2 B</a:t>
                      </a:r>
                    </a:p>
                    <a:p>
                      <a:pPr marL="0" marR="0" lvl="0" indent="0" algn="ctr" defTabSz="914400" rtl="0" eaLnBrk="1" fontAlgn="auto" latinLnBrk="0" hangingPunct="1">
                        <a:lnSpc>
                          <a:spcPct val="115000"/>
                        </a:lnSpc>
                        <a:spcBef>
                          <a:spcPts val="0"/>
                        </a:spcBef>
                        <a:spcAft>
                          <a:spcPts val="0"/>
                        </a:spcAft>
                        <a:buClrTx/>
                        <a:buSzTx/>
                        <a:buFontTx/>
                        <a:buNone/>
                        <a:defRPr/>
                      </a:pPr>
                      <a:r>
                        <a:rPr lang="en-US" sz="1200" b="1" dirty="0">
                          <a:solidFill>
                            <a:schemeClr val="tx1"/>
                          </a:solidFill>
                          <a:effectLst/>
                        </a:rPr>
                        <a:t>NT 2 </a:t>
                      </a:r>
                      <a:r>
                        <a:rPr lang="es-CL" altLang="en-US" sz="1200" b="1" dirty="0">
                          <a:solidFill>
                            <a:schemeClr val="tx1"/>
                          </a:solidFill>
                          <a:effectLst/>
                        </a:rPr>
                        <a:t>E</a:t>
                      </a:r>
                    </a:p>
                    <a:p>
                      <a:pPr algn="ctr">
                        <a:lnSpc>
                          <a:spcPct val="115000"/>
                        </a:lnSpc>
                        <a:spcAft>
                          <a:spcPts val="0"/>
                        </a:spcAft>
                      </a:pPr>
                      <a:r>
                        <a:rPr lang="es-CL" sz="1200" b="1" dirty="0">
                          <a:solidFill>
                            <a:schemeClr val="tx1"/>
                          </a:solidFill>
                          <a:effectLst/>
                        </a:rPr>
                        <a:t> 1 BASICO C</a:t>
                      </a:r>
                    </a:p>
                    <a:p>
                      <a:pPr algn="ctr">
                        <a:lnSpc>
                          <a:spcPct val="115000"/>
                        </a:lnSpc>
                        <a:spcAft>
                          <a:spcPts val="0"/>
                        </a:spcAft>
                      </a:pPr>
                      <a:r>
                        <a:rPr lang="es-CL" sz="1200" b="1" dirty="0">
                          <a:solidFill>
                            <a:schemeClr val="tx1"/>
                          </a:solidFill>
                          <a:effectLst/>
                        </a:rPr>
                        <a:t>1 BASICO D</a:t>
                      </a:r>
                    </a:p>
                    <a:p>
                      <a:pPr algn="ctr">
                        <a:lnSpc>
                          <a:spcPct val="115000"/>
                        </a:lnSpc>
                        <a:spcAft>
                          <a:spcPts val="0"/>
                        </a:spcAft>
                      </a:pPr>
                      <a:r>
                        <a:rPr lang="es-CL" sz="1200" b="1" dirty="0">
                          <a:solidFill>
                            <a:schemeClr val="tx1"/>
                          </a:solidFill>
                          <a:effectLst/>
                        </a:rPr>
                        <a:t>3 BASICO B</a:t>
                      </a:r>
                    </a:p>
                    <a:p>
                      <a:pPr algn="ctr">
                        <a:lnSpc>
                          <a:spcPct val="115000"/>
                        </a:lnSpc>
                        <a:spcAft>
                          <a:spcPts val="0"/>
                        </a:spcAft>
                      </a:pPr>
                      <a:r>
                        <a:rPr lang="es-CL" sz="1200" b="1" dirty="0">
                          <a:solidFill>
                            <a:schemeClr val="tx1"/>
                          </a:solidFill>
                          <a:effectLst/>
                        </a:rPr>
                        <a:t>4 BASICO A</a:t>
                      </a:r>
                    </a:p>
                    <a:p>
                      <a:pPr algn="ctr">
                        <a:lnSpc>
                          <a:spcPct val="115000"/>
                        </a:lnSpc>
                        <a:spcAft>
                          <a:spcPts val="0"/>
                        </a:spcAft>
                      </a:pPr>
                      <a:r>
                        <a:rPr lang="es-CL" sz="1200" b="1" dirty="0">
                          <a:solidFill>
                            <a:schemeClr val="tx1"/>
                          </a:solidFill>
                          <a:effectLst/>
                        </a:rPr>
                        <a:t>5 BASICO A</a:t>
                      </a:r>
                    </a:p>
                    <a:p>
                      <a:pPr algn="ctr">
                        <a:lnSpc>
                          <a:spcPct val="115000"/>
                        </a:lnSpc>
                        <a:spcAft>
                          <a:spcPts val="0"/>
                        </a:spcAft>
                      </a:pPr>
                      <a:r>
                        <a:rPr lang="es-CL" sz="1200" b="1" dirty="0">
                          <a:solidFill>
                            <a:schemeClr val="tx1"/>
                          </a:solidFill>
                          <a:effectLst/>
                        </a:rPr>
                        <a:t>7 BASICO A</a:t>
                      </a:r>
                    </a:p>
                    <a:p>
                      <a:pPr algn="ctr">
                        <a:lnSpc>
                          <a:spcPct val="115000"/>
                        </a:lnSpc>
                        <a:spcAft>
                          <a:spcPts val="0"/>
                        </a:spcAft>
                      </a:pPr>
                      <a:r>
                        <a:rPr lang="es-CL" sz="1200" b="1" dirty="0">
                          <a:solidFill>
                            <a:schemeClr val="tx1"/>
                          </a:solidFill>
                          <a:effectLst/>
                        </a:rPr>
                        <a:t>8 BASICO A</a:t>
                      </a:r>
                    </a:p>
                  </a:txBody>
                  <a:tcPr marL="68580" marR="68580" marT="0" marB="0"/>
                </a:tc>
                <a:tc>
                  <a:txBody>
                    <a:bodyPr/>
                    <a:lstStyle/>
                    <a:p>
                      <a:pPr algn="ctr">
                        <a:lnSpc>
                          <a:spcPct val="115000"/>
                        </a:lnSpc>
                        <a:spcAft>
                          <a:spcPts val="0"/>
                        </a:spcAft>
                      </a:pPr>
                      <a:r>
                        <a:rPr lang="en-US" sz="1200" b="1" dirty="0">
                          <a:solidFill>
                            <a:schemeClr val="tx1"/>
                          </a:solidFill>
                          <a:effectLst/>
                        </a:rPr>
                        <a:t>NT 1 </a:t>
                      </a:r>
                      <a:r>
                        <a:rPr lang="es-CL" altLang="en-US" sz="1200" b="1" dirty="0">
                          <a:solidFill>
                            <a:schemeClr val="tx1"/>
                          </a:solidFill>
                          <a:effectLst/>
                        </a:rPr>
                        <a:t>A</a:t>
                      </a:r>
                      <a:endParaRPr lang="en-US" sz="1200" b="1" dirty="0">
                        <a:solidFill>
                          <a:schemeClr val="tx1"/>
                        </a:solidFill>
                        <a:effectLst/>
                      </a:endParaRPr>
                    </a:p>
                    <a:p>
                      <a:pPr algn="ctr">
                        <a:lnSpc>
                          <a:spcPct val="115000"/>
                        </a:lnSpc>
                        <a:spcAft>
                          <a:spcPts val="0"/>
                        </a:spcAft>
                      </a:pPr>
                      <a:r>
                        <a:rPr lang="en-US" sz="1200" b="1" dirty="0">
                          <a:solidFill>
                            <a:schemeClr val="tx1"/>
                          </a:solidFill>
                          <a:effectLst/>
                        </a:rPr>
                        <a:t>NT </a:t>
                      </a:r>
                      <a:r>
                        <a:rPr lang="es-CL" altLang="en-US" sz="1200" b="1" dirty="0">
                          <a:solidFill>
                            <a:schemeClr val="tx1"/>
                          </a:solidFill>
                          <a:effectLst/>
                        </a:rPr>
                        <a:t>1 C</a:t>
                      </a:r>
                      <a:endParaRPr lang="en-US" sz="1200" b="1" dirty="0">
                        <a:solidFill>
                          <a:schemeClr val="tx1"/>
                        </a:solidFill>
                        <a:effectLst/>
                      </a:endParaRPr>
                    </a:p>
                    <a:p>
                      <a:pPr marL="0" marR="0" lvl="0" indent="0" algn="ctr" defTabSz="914400" rtl="0" eaLnBrk="1" fontAlgn="auto" latinLnBrk="0" hangingPunct="1">
                        <a:lnSpc>
                          <a:spcPct val="115000"/>
                        </a:lnSpc>
                        <a:spcBef>
                          <a:spcPts val="0"/>
                        </a:spcBef>
                        <a:spcAft>
                          <a:spcPts val="0"/>
                        </a:spcAft>
                        <a:buClrTx/>
                        <a:buSzTx/>
                        <a:buFontTx/>
                        <a:buNone/>
                        <a:defRPr/>
                      </a:pPr>
                      <a:endParaRPr lang="es-CL" sz="1200" b="1" dirty="0">
                        <a:solidFill>
                          <a:schemeClr val="tx1"/>
                        </a:solidFill>
                        <a:effectLst/>
                      </a:endParaRPr>
                    </a:p>
                    <a:p>
                      <a:pPr marL="0" marR="0" indent="0" algn="ctr" defTabSz="914400" rtl="0" eaLnBrk="1" fontAlgn="auto" latinLnBrk="0" hangingPunct="1">
                        <a:lnSpc>
                          <a:spcPct val="115000"/>
                        </a:lnSpc>
                        <a:spcBef>
                          <a:spcPts val="0"/>
                        </a:spcBef>
                        <a:spcAft>
                          <a:spcPts val="0"/>
                        </a:spcAft>
                        <a:buClrTx/>
                        <a:buSzTx/>
                        <a:buFontTx/>
                        <a:buNone/>
                        <a:defRPr/>
                      </a:pPr>
                      <a:r>
                        <a:rPr lang="es-CL" sz="1200" b="1" dirty="0">
                          <a:solidFill>
                            <a:schemeClr val="tx1"/>
                          </a:solidFill>
                          <a:effectLst/>
                        </a:rPr>
                        <a:t>1 BÁSICO A</a:t>
                      </a:r>
                    </a:p>
                    <a:p>
                      <a:pPr marL="0" marR="0" lvl="0" indent="0" algn="ctr" defTabSz="914400" rtl="0" eaLnBrk="1" fontAlgn="auto" latinLnBrk="0" hangingPunct="1">
                        <a:lnSpc>
                          <a:spcPct val="115000"/>
                        </a:lnSpc>
                        <a:spcBef>
                          <a:spcPts val="0"/>
                        </a:spcBef>
                        <a:spcAft>
                          <a:spcPts val="0"/>
                        </a:spcAft>
                        <a:buClrTx/>
                        <a:buSzTx/>
                        <a:buFontTx/>
                        <a:buNone/>
                        <a:defRPr/>
                      </a:pPr>
                      <a:r>
                        <a:rPr lang="es-CL" sz="1200" b="1" dirty="0">
                          <a:solidFill>
                            <a:schemeClr val="tx1"/>
                          </a:solidFill>
                          <a:effectLst/>
                        </a:rPr>
                        <a:t>1 BÁSICO B</a:t>
                      </a:r>
                    </a:p>
                    <a:p>
                      <a:pPr marL="0" marR="0" indent="0" algn="ctr" defTabSz="914400" rtl="0" eaLnBrk="1" fontAlgn="auto" latinLnBrk="0" hangingPunct="1">
                        <a:lnSpc>
                          <a:spcPct val="115000"/>
                        </a:lnSpc>
                        <a:spcBef>
                          <a:spcPts val="0"/>
                        </a:spcBef>
                        <a:spcAft>
                          <a:spcPts val="0"/>
                        </a:spcAft>
                        <a:buClrTx/>
                        <a:buSzTx/>
                        <a:buFontTx/>
                        <a:buNone/>
                        <a:defRPr/>
                      </a:pPr>
                      <a:r>
                        <a:rPr lang="es-CL" sz="1200" b="1" dirty="0">
                          <a:solidFill>
                            <a:schemeClr val="tx1"/>
                          </a:solidFill>
                          <a:effectLst/>
                        </a:rPr>
                        <a:t>2 BASICO A</a:t>
                      </a:r>
                    </a:p>
                    <a:p>
                      <a:pPr algn="ctr">
                        <a:lnSpc>
                          <a:spcPct val="115000"/>
                        </a:lnSpc>
                        <a:spcAft>
                          <a:spcPts val="0"/>
                        </a:spcAft>
                      </a:pPr>
                      <a:r>
                        <a:rPr lang="es-CL" sz="1200" b="1" dirty="0">
                          <a:solidFill>
                            <a:schemeClr val="tx1"/>
                          </a:solidFill>
                          <a:effectLst/>
                        </a:rPr>
                        <a:t>2 BASICO B</a:t>
                      </a:r>
                    </a:p>
                    <a:p>
                      <a:pPr algn="ctr">
                        <a:lnSpc>
                          <a:spcPct val="115000"/>
                        </a:lnSpc>
                        <a:spcAft>
                          <a:spcPts val="0"/>
                        </a:spcAft>
                      </a:pPr>
                      <a:r>
                        <a:rPr lang="es-CL" sz="1200" b="1" dirty="0">
                          <a:solidFill>
                            <a:schemeClr val="tx1"/>
                          </a:solidFill>
                          <a:effectLst/>
                        </a:rPr>
                        <a:t>3 BASICO A</a:t>
                      </a:r>
                    </a:p>
                    <a:p>
                      <a:pPr algn="ctr">
                        <a:lnSpc>
                          <a:spcPct val="115000"/>
                        </a:lnSpc>
                        <a:spcAft>
                          <a:spcPts val="0"/>
                        </a:spcAft>
                      </a:pPr>
                      <a:r>
                        <a:rPr lang="es-CL" sz="1200" b="1" dirty="0">
                          <a:solidFill>
                            <a:schemeClr val="tx1"/>
                          </a:solidFill>
                          <a:effectLst/>
                        </a:rPr>
                        <a:t>4 BASICO B</a:t>
                      </a:r>
                    </a:p>
                    <a:p>
                      <a:pPr algn="ctr">
                        <a:lnSpc>
                          <a:spcPct val="115000"/>
                        </a:lnSpc>
                        <a:spcAft>
                          <a:spcPts val="0"/>
                        </a:spcAft>
                      </a:pPr>
                      <a:r>
                        <a:rPr lang="es-CL" sz="1200" b="1" dirty="0">
                          <a:solidFill>
                            <a:schemeClr val="tx1"/>
                          </a:solidFill>
                          <a:effectLst/>
                        </a:rPr>
                        <a:t>7 BASICO  B</a:t>
                      </a:r>
                    </a:p>
                    <a:p>
                      <a:pPr algn="ctr">
                        <a:lnSpc>
                          <a:spcPct val="115000"/>
                        </a:lnSpc>
                        <a:spcAft>
                          <a:spcPts val="0"/>
                        </a:spcAft>
                      </a:pPr>
                      <a:r>
                        <a:rPr lang="es-CL" sz="1200" b="1" dirty="0">
                          <a:solidFill>
                            <a:schemeClr val="tx1"/>
                          </a:solidFill>
                          <a:effectLst/>
                        </a:rPr>
                        <a:t>8 BASICO B</a:t>
                      </a:r>
                    </a:p>
                    <a:p>
                      <a:pPr algn="ctr">
                        <a:lnSpc>
                          <a:spcPct val="115000"/>
                        </a:lnSpc>
                        <a:spcAft>
                          <a:spcPts val="0"/>
                        </a:spcAft>
                      </a:pPr>
                      <a:endParaRPr lang="es-CL" sz="1200" b="1" dirty="0">
                        <a:solidFill>
                          <a:schemeClr val="tx1"/>
                        </a:solidFill>
                        <a:effectLst/>
                      </a:endParaRPr>
                    </a:p>
                  </a:txBody>
                  <a:tcPr marL="68580" marR="68580" marT="0" marB="0"/>
                </a:tc>
                <a:extLst>
                  <a:ext uri="{0D108BD9-81ED-4DB2-BD59-A6C34878D82A}">
                    <a16:rowId xmlns:a16="http://schemas.microsoft.com/office/drawing/2014/main" val="10001"/>
                  </a:ext>
                </a:extLst>
              </a:tr>
              <a:tr h="1296035">
                <a:tc>
                  <a:txBody>
                    <a:bodyPr/>
                    <a:lstStyle/>
                    <a:p>
                      <a:pPr algn="ctr">
                        <a:lnSpc>
                          <a:spcPct val="115000"/>
                        </a:lnSpc>
                        <a:spcAft>
                          <a:spcPts val="0"/>
                        </a:spcAft>
                      </a:pPr>
                      <a:r>
                        <a:rPr lang="es-CL" sz="1200" b="1" dirty="0">
                          <a:solidFill>
                            <a:schemeClr val="tx1"/>
                          </a:solidFill>
                          <a:effectLst/>
                        </a:rPr>
                        <a:t>Horarios</a:t>
                      </a:r>
                    </a:p>
                    <a:p>
                      <a:pPr algn="ctr">
                        <a:lnSpc>
                          <a:spcPct val="115000"/>
                        </a:lnSpc>
                        <a:spcAft>
                          <a:spcPts val="0"/>
                        </a:spcAft>
                      </a:pPr>
                      <a:r>
                        <a:rPr lang="es-CL" sz="1200" b="1" dirty="0">
                          <a:solidFill>
                            <a:schemeClr val="tx1"/>
                          </a:solidFill>
                          <a:effectLst/>
                        </a:rPr>
                        <a:t>Párvulos:</a:t>
                      </a:r>
                    </a:p>
                    <a:p>
                      <a:pPr algn="ctr">
                        <a:lnSpc>
                          <a:spcPct val="115000"/>
                        </a:lnSpc>
                        <a:spcAft>
                          <a:spcPts val="0"/>
                        </a:spcAft>
                      </a:pPr>
                      <a:r>
                        <a:rPr lang="es-CL" sz="1200" b="1" dirty="0">
                          <a:solidFill>
                            <a:schemeClr val="tx1"/>
                          </a:solidFill>
                          <a:effectLst/>
                        </a:rPr>
                        <a:t>8:30-12:45 </a:t>
                      </a:r>
                      <a:r>
                        <a:rPr lang="es-CL" sz="1200" b="1" dirty="0" err="1">
                          <a:solidFill>
                            <a:schemeClr val="tx1"/>
                          </a:solidFill>
                          <a:effectLst/>
                        </a:rPr>
                        <a:t>hrs</a:t>
                      </a:r>
                      <a:endParaRPr lang="es-CL" sz="1200" b="1" dirty="0">
                        <a:solidFill>
                          <a:schemeClr val="tx1"/>
                        </a:solidFill>
                        <a:effectLst/>
                      </a:endParaRPr>
                    </a:p>
                    <a:p>
                      <a:pPr algn="ctr">
                        <a:lnSpc>
                          <a:spcPct val="115000"/>
                        </a:lnSpc>
                        <a:spcAft>
                          <a:spcPts val="0"/>
                        </a:spcAft>
                      </a:pPr>
                      <a:r>
                        <a:rPr lang="es-CL" sz="1200" b="1" dirty="0">
                          <a:solidFill>
                            <a:schemeClr val="tx1"/>
                          </a:solidFill>
                          <a:effectLst/>
                        </a:rPr>
                        <a:t>Básicos:</a:t>
                      </a:r>
                    </a:p>
                    <a:p>
                      <a:pPr algn="ctr">
                        <a:lnSpc>
                          <a:spcPct val="115000"/>
                        </a:lnSpc>
                        <a:spcAft>
                          <a:spcPts val="0"/>
                        </a:spcAft>
                      </a:pPr>
                      <a:r>
                        <a:rPr lang="es-CL" sz="1200" b="1" dirty="0">
                          <a:solidFill>
                            <a:schemeClr val="tx1"/>
                          </a:solidFill>
                          <a:effectLst/>
                        </a:rPr>
                        <a:t>8:30-13:00 </a:t>
                      </a:r>
                      <a:r>
                        <a:rPr lang="es-CL" sz="1200" b="1" dirty="0" err="1">
                          <a:solidFill>
                            <a:schemeClr val="tx1"/>
                          </a:solidFill>
                          <a:effectLst/>
                        </a:rPr>
                        <a:t>hrs</a:t>
                      </a:r>
                      <a:endParaRPr lang="es-CL" sz="1200" b="1" dirty="0">
                        <a:solidFill>
                          <a:schemeClr val="tx1"/>
                        </a:solidFill>
                        <a:effectLst/>
                        <a:latin typeface="Calibri" panose="020F0502020204030204"/>
                        <a:ea typeface="Calibri" panose="020F0502020204030204"/>
                        <a:cs typeface="Times New Roman" panose="02020603050405020304"/>
                      </a:endParaRPr>
                    </a:p>
                  </a:txBody>
                  <a:tcPr marL="68580" marR="68580" marT="0" marB="0"/>
                </a:tc>
                <a:tc>
                  <a:txBody>
                    <a:bodyPr/>
                    <a:lstStyle/>
                    <a:p>
                      <a:pPr algn="ctr">
                        <a:lnSpc>
                          <a:spcPct val="115000"/>
                        </a:lnSpc>
                        <a:spcAft>
                          <a:spcPts val="0"/>
                        </a:spcAft>
                      </a:pPr>
                      <a:r>
                        <a:rPr lang="es-CL" sz="1200" b="1" dirty="0">
                          <a:solidFill>
                            <a:schemeClr val="tx1"/>
                          </a:solidFill>
                          <a:effectLst/>
                        </a:rPr>
                        <a:t>Horarios</a:t>
                      </a:r>
                    </a:p>
                    <a:p>
                      <a:pPr algn="ctr">
                        <a:lnSpc>
                          <a:spcPct val="115000"/>
                        </a:lnSpc>
                        <a:spcAft>
                          <a:spcPts val="0"/>
                        </a:spcAft>
                      </a:pPr>
                      <a:r>
                        <a:rPr lang="es-CL" sz="1200" b="1" dirty="0">
                          <a:solidFill>
                            <a:schemeClr val="tx1"/>
                          </a:solidFill>
                          <a:effectLst/>
                        </a:rPr>
                        <a:t>Párvulos:</a:t>
                      </a:r>
                    </a:p>
                    <a:p>
                      <a:pPr algn="ctr">
                        <a:lnSpc>
                          <a:spcPct val="115000"/>
                        </a:lnSpc>
                        <a:spcAft>
                          <a:spcPts val="0"/>
                        </a:spcAft>
                      </a:pPr>
                      <a:r>
                        <a:rPr lang="es-CL" sz="1200" b="1" dirty="0">
                          <a:solidFill>
                            <a:schemeClr val="tx1"/>
                          </a:solidFill>
                          <a:effectLst/>
                        </a:rPr>
                        <a:t>14:00-18:00 </a:t>
                      </a:r>
                      <a:r>
                        <a:rPr lang="es-CL" sz="1200" b="1" dirty="0" err="1">
                          <a:solidFill>
                            <a:schemeClr val="tx1"/>
                          </a:solidFill>
                          <a:effectLst/>
                        </a:rPr>
                        <a:t>hrs</a:t>
                      </a:r>
                      <a:endParaRPr lang="es-CL" sz="1200" b="1" dirty="0">
                        <a:solidFill>
                          <a:schemeClr val="tx1"/>
                        </a:solidFill>
                        <a:effectLst/>
                      </a:endParaRPr>
                    </a:p>
                    <a:p>
                      <a:pPr algn="ctr">
                        <a:lnSpc>
                          <a:spcPct val="115000"/>
                        </a:lnSpc>
                        <a:spcAft>
                          <a:spcPts val="0"/>
                        </a:spcAft>
                      </a:pPr>
                      <a:r>
                        <a:rPr lang="es-CL" sz="1200" b="1" dirty="0">
                          <a:solidFill>
                            <a:schemeClr val="tx1"/>
                          </a:solidFill>
                          <a:effectLst/>
                        </a:rPr>
                        <a:t>Básicos:</a:t>
                      </a:r>
                    </a:p>
                    <a:p>
                      <a:pPr algn="ctr">
                        <a:lnSpc>
                          <a:spcPct val="115000"/>
                        </a:lnSpc>
                        <a:spcAft>
                          <a:spcPts val="0"/>
                        </a:spcAft>
                      </a:pPr>
                      <a:r>
                        <a:rPr lang="es-CL" sz="1200" b="1" dirty="0">
                          <a:solidFill>
                            <a:schemeClr val="tx1"/>
                          </a:solidFill>
                          <a:effectLst/>
                        </a:rPr>
                        <a:t>14:00-18:00 </a:t>
                      </a:r>
                      <a:r>
                        <a:rPr lang="es-CL" sz="1200" b="1" dirty="0" err="1">
                          <a:solidFill>
                            <a:schemeClr val="tx1"/>
                          </a:solidFill>
                          <a:effectLst/>
                        </a:rPr>
                        <a:t>hrs</a:t>
                      </a:r>
                      <a:r>
                        <a:rPr lang="es-CL" sz="1400" b="1" dirty="0">
                          <a:solidFill>
                            <a:schemeClr val="tx1"/>
                          </a:solidFill>
                          <a:effectLst/>
                        </a:rPr>
                        <a:t> </a:t>
                      </a:r>
                      <a:endParaRPr lang="es-CL" sz="1400" b="1" dirty="0">
                        <a:solidFill>
                          <a:schemeClr val="tx1"/>
                        </a:solidFill>
                        <a:effectLst/>
                        <a:latin typeface="Calibri" panose="020F0502020204030204"/>
                        <a:ea typeface="Calibri" panose="020F0502020204030204"/>
                        <a:cs typeface="Times New Roman" panose="02020603050405020304"/>
                      </a:endParaRPr>
                    </a:p>
                  </a:txBody>
                  <a:tcPr marL="68580" marR="68580" marT="0" marB="0"/>
                </a:tc>
                <a:extLst>
                  <a:ext uri="{0D108BD9-81ED-4DB2-BD59-A6C34878D82A}">
                    <a16:rowId xmlns:a16="http://schemas.microsoft.com/office/drawing/2014/main" val="10002"/>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just"/>
            <a:r>
              <a:rPr lang="es-CL" sz="3200" dirty="0"/>
              <a:t>Porcentajes de logros estudiantes según metodologías</a:t>
            </a:r>
          </a:p>
        </p:txBody>
      </p:sp>
      <p:sp>
        <p:nvSpPr>
          <p:cNvPr id="3" name="2 Marcador de contenido"/>
          <p:cNvSpPr>
            <a:spLocks noGrp="1"/>
          </p:cNvSpPr>
          <p:nvPr>
            <p:ph idx="1"/>
          </p:nvPr>
        </p:nvSpPr>
        <p:spPr/>
        <p:txBody>
          <a:bodyPr/>
          <a:lstStyle/>
          <a:p>
            <a:pPr marL="64135" indent="0">
              <a:buNone/>
            </a:pPr>
            <a:r>
              <a:rPr lang="es-CL" dirty="0"/>
              <a:t>Niveles básicos </a:t>
            </a:r>
          </a:p>
        </p:txBody>
      </p:sp>
      <p:graphicFrame>
        <p:nvGraphicFramePr>
          <p:cNvPr id="4" name="3 Tabla"/>
          <p:cNvGraphicFramePr>
            <a:graphicFrameLocks noGrp="1"/>
          </p:cNvGraphicFramePr>
          <p:nvPr>
            <p:custDataLst>
              <p:tags r:id="rId1"/>
            </p:custDataLst>
          </p:nvPr>
        </p:nvGraphicFramePr>
        <p:xfrm>
          <a:off x="899795" y="2630805"/>
          <a:ext cx="7416800" cy="4946650"/>
        </p:xfrm>
        <a:graphic>
          <a:graphicData uri="http://schemas.openxmlformats.org/drawingml/2006/table">
            <a:tbl>
              <a:tblPr firstRow="1" bandRow="1">
                <a:tableStyleId>{5C22544A-7EE6-4342-B048-85BDC9FD1C3A}</a:tableStyleId>
              </a:tblPr>
              <a:tblGrid>
                <a:gridCol w="1059815">
                  <a:extLst>
                    <a:ext uri="{9D8B030D-6E8A-4147-A177-3AD203B41FA5}">
                      <a16:colId xmlns:a16="http://schemas.microsoft.com/office/drawing/2014/main" val="20000"/>
                    </a:ext>
                  </a:extLst>
                </a:gridCol>
                <a:gridCol w="1059180">
                  <a:extLst>
                    <a:ext uri="{9D8B030D-6E8A-4147-A177-3AD203B41FA5}">
                      <a16:colId xmlns:a16="http://schemas.microsoft.com/office/drawing/2014/main" val="20001"/>
                    </a:ext>
                  </a:extLst>
                </a:gridCol>
                <a:gridCol w="1059815">
                  <a:extLst>
                    <a:ext uri="{9D8B030D-6E8A-4147-A177-3AD203B41FA5}">
                      <a16:colId xmlns:a16="http://schemas.microsoft.com/office/drawing/2014/main" val="20002"/>
                    </a:ext>
                  </a:extLst>
                </a:gridCol>
                <a:gridCol w="1059180">
                  <a:extLst>
                    <a:ext uri="{9D8B030D-6E8A-4147-A177-3AD203B41FA5}">
                      <a16:colId xmlns:a16="http://schemas.microsoft.com/office/drawing/2014/main" val="20003"/>
                    </a:ext>
                  </a:extLst>
                </a:gridCol>
                <a:gridCol w="1059815">
                  <a:extLst>
                    <a:ext uri="{9D8B030D-6E8A-4147-A177-3AD203B41FA5}">
                      <a16:colId xmlns:a16="http://schemas.microsoft.com/office/drawing/2014/main" val="20004"/>
                    </a:ext>
                  </a:extLst>
                </a:gridCol>
                <a:gridCol w="1059180">
                  <a:extLst>
                    <a:ext uri="{9D8B030D-6E8A-4147-A177-3AD203B41FA5}">
                      <a16:colId xmlns:a16="http://schemas.microsoft.com/office/drawing/2014/main" val="20005"/>
                    </a:ext>
                  </a:extLst>
                </a:gridCol>
                <a:gridCol w="1059815">
                  <a:extLst>
                    <a:ext uri="{9D8B030D-6E8A-4147-A177-3AD203B41FA5}">
                      <a16:colId xmlns:a16="http://schemas.microsoft.com/office/drawing/2014/main" val="20006"/>
                    </a:ext>
                  </a:extLst>
                </a:gridCol>
              </a:tblGrid>
              <a:tr h="478790">
                <a:tc>
                  <a:txBody>
                    <a:bodyPr/>
                    <a:lstStyle/>
                    <a:p>
                      <a:r>
                        <a:rPr lang="es-CL" sz="1200" dirty="0"/>
                        <a:t>Método  de  enseñanza</a:t>
                      </a:r>
                    </a:p>
                  </a:txBody>
                  <a:tcPr/>
                </a:tc>
                <a:tc>
                  <a:txBody>
                    <a:bodyPr/>
                    <a:lstStyle/>
                    <a:p>
                      <a:r>
                        <a:rPr lang="es-CL" dirty="0"/>
                        <a:t>Etapa 1</a:t>
                      </a:r>
                    </a:p>
                  </a:txBody>
                  <a:tcPr/>
                </a:tc>
                <a:tc>
                  <a:txBody>
                    <a:bodyPr/>
                    <a:lstStyle/>
                    <a:p>
                      <a:r>
                        <a:rPr lang="es-CL" dirty="0"/>
                        <a:t>Etapa</a:t>
                      </a:r>
                      <a:r>
                        <a:rPr lang="es-CL" baseline="0" dirty="0"/>
                        <a:t> 2</a:t>
                      </a:r>
                      <a:endParaRPr lang="es-CL" dirty="0"/>
                    </a:p>
                  </a:txBody>
                  <a:tcPr/>
                </a:tc>
                <a:tc>
                  <a:txBody>
                    <a:bodyPr/>
                    <a:lstStyle/>
                    <a:p>
                      <a:r>
                        <a:rPr lang="es-CL" dirty="0"/>
                        <a:t>Etapa 3</a:t>
                      </a:r>
                    </a:p>
                  </a:txBody>
                  <a:tcPr/>
                </a:tc>
                <a:tc>
                  <a:txBody>
                    <a:bodyPr/>
                    <a:lstStyle/>
                    <a:p>
                      <a:r>
                        <a:rPr lang="es-CL" dirty="0"/>
                        <a:t>Etapa 4</a:t>
                      </a:r>
                    </a:p>
                  </a:txBody>
                  <a:tcPr/>
                </a:tc>
                <a:tc>
                  <a:txBody>
                    <a:bodyPr/>
                    <a:lstStyle/>
                    <a:p>
                      <a:r>
                        <a:rPr lang="es-CL" dirty="0"/>
                        <a:t>Etapa 5 </a:t>
                      </a:r>
                    </a:p>
                  </a:txBody>
                  <a:tcPr/>
                </a:tc>
                <a:tc>
                  <a:txBody>
                    <a:bodyPr/>
                    <a:lstStyle/>
                    <a:p>
                      <a:pPr>
                        <a:buNone/>
                      </a:pPr>
                      <a:endParaRPr lang="es-CL" altLang="en-US" dirty="0"/>
                    </a:p>
                  </a:txBody>
                  <a:tcPr/>
                </a:tc>
                <a:extLst>
                  <a:ext uri="{0D108BD9-81ED-4DB2-BD59-A6C34878D82A}">
                    <a16:rowId xmlns:a16="http://schemas.microsoft.com/office/drawing/2014/main" val="10000"/>
                  </a:ext>
                </a:extLst>
              </a:tr>
              <a:tr h="973455">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s-CL" sz="1100" b="1" dirty="0"/>
                        <a:t>Método </a:t>
                      </a:r>
                      <a:r>
                        <a:rPr lang="es-CL" sz="1100" b="1" dirty="0" err="1"/>
                        <a:t>lecto</a:t>
                      </a:r>
                      <a:r>
                        <a:rPr lang="es-CL" sz="1100" b="1" dirty="0"/>
                        <a:t>-escritura </a:t>
                      </a:r>
                      <a:r>
                        <a:rPr lang="es-CL" sz="1100" b="1" dirty="0" err="1"/>
                        <a:t>palabra+palabra</a:t>
                      </a:r>
                      <a:endParaRPr lang="es-CL" sz="1100" b="1" dirty="0"/>
                    </a:p>
                    <a:p>
                      <a:endParaRPr lang="es-CL" sz="1100" b="1" dirty="0"/>
                    </a:p>
                  </a:txBody>
                  <a:tcPr/>
                </a:tc>
                <a:tc>
                  <a:txBody>
                    <a:bodyPr/>
                    <a:lstStyle/>
                    <a:p>
                      <a:pPr algn="ctr"/>
                      <a:r>
                        <a:rPr lang="es-CL" sz="1400" dirty="0"/>
                        <a:t>30,7%</a:t>
                      </a:r>
                    </a:p>
                  </a:txBody>
                  <a:tcPr/>
                </a:tc>
                <a:tc>
                  <a:txBody>
                    <a:bodyPr/>
                    <a:lstStyle/>
                    <a:p>
                      <a:pPr algn="ctr"/>
                      <a:r>
                        <a:rPr lang="es-CL" sz="1400" dirty="0"/>
                        <a:t>28,5%</a:t>
                      </a:r>
                    </a:p>
                  </a:txBody>
                  <a:tcPr/>
                </a:tc>
                <a:tc>
                  <a:txBody>
                    <a:bodyPr/>
                    <a:lstStyle/>
                    <a:p>
                      <a:pPr algn="ctr"/>
                      <a:r>
                        <a:rPr lang="es-CL" sz="1400" dirty="0"/>
                        <a:t>17,5%</a:t>
                      </a:r>
                    </a:p>
                  </a:txBody>
                  <a:tcPr/>
                </a:tc>
                <a:tc>
                  <a:txBody>
                    <a:bodyPr/>
                    <a:lstStyle/>
                    <a:p>
                      <a:pPr algn="ctr"/>
                      <a:r>
                        <a:rPr lang="es-CL" sz="1400" dirty="0"/>
                        <a:t>12%</a:t>
                      </a:r>
                    </a:p>
                  </a:txBody>
                  <a:tcPr/>
                </a:tc>
                <a:tc>
                  <a:txBody>
                    <a:bodyPr/>
                    <a:lstStyle/>
                    <a:p>
                      <a:pPr algn="ctr"/>
                      <a:r>
                        <a:rPr lang="es-CL" sz="1400" dirty="0"/>
                        <a:t>10,9%</a:t>
                      </a:r>
                    </a:p>
                  </a:txBody>
                  <a:tcPr/>
                </a:tc>
                <a:tc>
                  <a:txBody>
                    <a:bodyPr/>
                    <a:lstStyle/>
                    <a:p>
                      <a:pPr algn="ctr">
                        <a:buNone/>
                      </a:pPr>
                      <a:endParaRPr lang="es-CL" altLang="en-US" sz="1400" dirty="0"/>
                    </a:p>
                  </a:txBody>
                  <a:tcPr/>
                </a:tc>
                <a:extLst>
                  <a:ext uri="{0D108BD9-81ED-4DB2-BD59-A6C34878D82A}">
                    <a16:rowId xmlns:a16="http://schemas.microsoft.com/office/drawing/2014/main" val="10001"/>
                  </a:ext>
                </a:extLst>
              </a:tr>
              <a:tr h="622300">
                <a:tc>
                  <a:txBody>
                    <a:bodyPr/>
                    <a:lstStyle/>
                    <a:p>
                      <a:r>
                        <a:rPr lang="es-CL" sz="1100" b="1" dirty="0"/>
                        <a:t>Método matemático Barata </a:t>
                      </a:r>
                      <a:r>
                        <a:rPr lang="es-CL" sz="1100" b="1" dirty="0" err="1"/>
                        <a:t>Lorton</a:t>
                      </a:r>
                      <a:endParaRPr lang="es-CL" sz="1100" b="1" dirty="0"/>
                    </a:p>
                  </a:txBody>
                  <a:tcPr/>
                </a:tc>
                <a:tc>
                  <a:txBody>
                    <a:bodyPr/>
                    <a:lstStyle/>
                    <a:p>
                      <a:pPr algn="ctr"/>
                      <a:r>
                        <a:rPr lang="es-CL" sz="1400" dirty="0"/>
                        <a:t>5,4%</a:t>
                      </a:r>
                    </a:p>
                  </a:txBody>
                  <a:tcPr/>
                </a:tc>
                <a:tc>
                  <a:txBody>
                    <a:bodyPr/>
                    <a:lstStyle/>
                    <a:p>
                      <a:pPr algn="ctr"/>
                      <a:r>
                        <a:rPr lang="es-CL" sz="1400" dirty="0"/>
                        <a:t>20,8%</a:t>
                      </a:r>
                    </a:p>
                  </a:txBody>
                  <a:tcPr/>
                </a:tc>
                <a:tc>
                  <a:txBody>
                    <a:bodyPr/>
                    <a:lstStyle/>
                    <a:p>
                      <a:pPr algn="ctr"/>
                      <a:r>
                        <a:rPr lang="es-CL" sz="1400" dirty="0"/>
                        <a:t>31,8%</a:t>
                      </a:r>
                    </a:p>
                  </a:txBody>
                  <a:tcPr/>
                </a:tc>
                <a:tc>
                  <a:txBody>
                    <a:bodyPr/>
                    <a:lstStyle/>
                    <a:p>
                      <a:pPr algn="ctr"/>
                      <a:r>
                        <a:rPr lang="es-CL" sz="1400" dirty="0"/>
                        <a:t>32,9%</a:t>
                      </a:r>
                    </a:p>
                  </a:txBody>
                  <a:tcPr/>
                </a:tc>
                <a:tc>
                  <a:txBody>
                    <a:bodyPr/>
                    <a:lstStyle/>
                    <a:p>
                      <a:pPr algn="ctr"/>
                      <a:r>
                        <a:rPr lang="es-CL" sz="1400" dirty="0"/>
                        <a:t>8,7%</a:t>
                      </a:r>
                    </a:p>
                  </a:txBody>
                  <a:tcPr/>
                </a:tc>
                <a:tc>
                  <a:txBody>
                    <a:bodyPr/>
                    <a:lstStyle/>
                    <a:p>
                      <a:pPr algn="ctr">
                        <a:buNone/>
                      </a:pPr>
                      <a:endParaRPr lang="es-CL" altLang="en-US" sz="1400" dirty="0"/>
                    </a:p>
                  </a:txBody>
                  <a:tcPr/>
                </a:tc>
                <a:extLst>
                  <a:ext uri="{0D108BD9-81ED-4DB2-BD59-A6C34878D82A}">
                    <a16:rowId xmlns:a16="http://schemas.microsoft.com/office/drawing/2014/main" val="10002"/>
                  </a:ext>
                </a:extLst>
              </a:tr>
              <a:tr h="542290">
                <a:tc>
                  <a:txBody>
                    <a:bodyPr/>
                    <a:lstStyle/>
                    <a:p>
                      <a:r>
                        <a:rPr lang="es-CL" sz="1100" b="1" dirty="0"/>
                        <a:t>Sistema PEC´S</a:t>
                      </a:r>
                    </a:p>
                  </a:txBody>
                  <a:tcPr/>
                </a:tc>
                <a:tc>
                  <a:txBody>
                    <a:bodyPr/>
                    <a:lstStyle/>
                    <a:p>
                      <a:pPr algn="ctr"/>
                      <a:r>
                        <a:rPr lang="es-CL" sz="1400" dirty="0"/>
                        <a:t>8,7%</a:t>
                      </a:r>
                    </a:p>
                  </a:txBody>
                  <a:tcPr/>
                </a:tc>
                <a:tc>
                  <a:txBody>
                    <a:bodyPr/>
                    <a:lstStyle/>
                    <a:p>
                      <a:pPr algn="ctr"/>
                      <a:r>
                        <a:rPr lang="es-CL" sz="1400" dirty="0"/>
                        <a:t>12%</a:t>
                      </a:r>
                    </a:p>
                  </a:txBody>
                  <a:tcPr/>
                </a:tc>
                <a:tc>
                  <a:txBody>
                    <a:bodyPr/>
                    <a:lstStyle/>
                    <a:p>
                      <a:pPr algn="ctr"/>
                      <a:r>
                        <a:rPr lang="es-CL" sz="1400" dirty="0"/>
                        <a:t>37,3%</a:t>
                      </a:r>
                    </a:p>
                  </a:txBody>
                  <a:tcPr/>
                </a:tc>
                <a:tc>
                  <a:txBody>
                    <a:bodyPr/>
                    <a:lstStyle/>
                    <a:p>
                      <a:pPr algn="ctr"/>
                      <a:r>
                        <a:rPr lang="es-CL" sz="1400" dirty="0"/>
                        <a:t>16,4%</a:t>
                      </a:r>
                    </a:p>
                  </a:txBody>
                  <a:tcPr/>
                </a:tc>
                <a:tc>
                  <a:txBody>
                    <a:bodyPr/>
                    <a:lstStyle/>
                    <a:p>
                      <a:pPr algn="ctr"/>
                      <a:r>
                        <a:rPr lang="es-CL" sz="1400" dirty="0"/>
                        <a:t>7,6%</a:t>
                      </a:r>
                    </a:p>
                  </a:txBody>
                  <a:tcPr/>
                </a:tc>
                <a:tc>
                  <a:txBody>
                    <a:bodyPr/>
                    <a:lstStyle/>
                    <a:p>
                      <a:pPr algn="ctr">
                        <a:buNone/>
                      </a:pPr>
                      <a:r>
                        <a:rPr lang="es-CL" altLang="en-US" sz="1400" dirty="0"/>
                        <a:t>Etapa 6</a:t>
                      </a:r>
                    </a:p>
                    <a:p>
                      <a:pPr algn="ctr">
                        <a:buNone/>
                      </a:pPr>
                      <a:r>
                        <a:rPr lang="es-CL" altLang="en-US" sz="1400" dirty="0"/>
                        <a:t>17,5%</a:t>
                      </a:r>
                    </a:p>
                  </a:txBody>
                  <a:tcPr/>
                </a:tc>
                <a:extLst>
                  <a:ext uri="{0D108BD9-81ED-4DB2-BD59-A6C34878D82A}">
                    <a16:rowId xmlns:a16="http://schemas.microsoft.com/office/drawing/2014/main" val="10003"/>
                  </a:ext>
                </a:extLst>
              </a:tr>
              <a:tr h="2329815">
                <a:tc>
                  <a:txBody>
                    <a:bodyPr/>
                    <a:lstStyle/>
                    <a:p>
                      <a:pPr>
                        <a:buNone/>
                      </a:pPr>
                      <a:r>
                        <a:rPr lang="es-CL" altLang="en-US" sz="1100" b="1" dirty="0"/>
                        <a:t>Progrma TEACCHS</a:t>
                      </a:r>
                    </a:p>
                  </a:txBody>
                  <a:tcPr/>
                </a:tc>
                <a:tc>
                  <a:txBody>
                    <a:bodyPr/>
                    <a:lstStyle/>
                    <a:p>
                      <a:pPr algn="l">
                        <a:buNone/>
                      </a:pPr>
                      <a:r>
                        <a:rPr lang="es-CL" altLang="en-US" sz="1400" dirty="0">
                          <a:sym typeface="+mn-ea"/>
                        </a:rPr>
                        <a:t> 68 estudiantes realizan sus rutinas sin apoyo, y 23 estudiantes con apoyo</a:t>
                      </a:r>
                      <a:endParaRPr lang="es-CL" altLang="en-US" sz="1400" dirty="0"/>
                    </a:p>
                    <a:p>
                      <a:pPr algn="just">
                        <a:buNone/>
                      </a:pPr>
                      <a:endParaRPr lang="es-CL" altLang="en-US" sz="1400" dirty="0"/>
                    </a:p>
                  </a:txBody>
                  <a:tcPr/>
                </a:tc>
                <a:tc>
                  <a:txBody>
                    <a:bodyPr/>
                    <a:lstStyle/>
                    <a:p>
                      <a:pPr algn="ctr">
                        <a:buNone/>
                      </a:pPr>
                      <a:endParaRPr lang="es-CL" altLang="en-US" sz="1400" dirty="0"/>
                    </a:p>
                  </a:txBody>
                  <a:tcPr/>
                </a:tc>
                <a:tc>
                  <a:txBody>
                    <a:bodyPr/>
                    <a:lstStyle/>
                    <a:p>
                      <a:pPr algn="ctr">
                        <a:buNone/>
                      </a:pPr>
                      <a:endParaRPr lang="es-CL" altLang="en-US" sz="1400" dirty="0"/>
                    </a:p>
                  </a:txBody>
                  <a:tcPr/>
                </a:tc>
                <a:tc>
                  <a:txBody>
                    <a:bodyPr/>
                    <a:lstStyle/>
                    <a:p>
                      <a:pPr algn="ctr">
                        <a:buNone/>
                      </a:pPr>
                      <a:endParaRPr lang="es-CL" altLang="en-US" sz="1400" dirty="0"/>
                    </a:p>
                  </a:txBody>
                  <a:tcPr/>
                </a:tc>
                <a:tc>
                  <a:txBody>
                    <a:bodyPr/>
                    <a:lstStyle/>
                    <a:p>
                      <a:pPr algn="ctr">
                        <a:buNone/>
                      </a:pPr>
                      <a:endParaRPr lang="es-CL" altLang="en-US" sz="1400" dirty="0"/>
                    </a:p>
                  </a:txBody>
                  <a:tcPr/>
                </a:tc>
                <a:tc>
                  <a:txBody>
                    <a:bodyPr/>
                    <a:lstStyle/>
                    <a:p>
                      <a:pPr algn="ctr">
                        <a:buNone/>
                      </a:pPr>
                      <a:endParaRPr lang="es-CL" altLang="en-US" sz="1400" dirty="0"/>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a:t>Personal año 2025</a:t>
            </a:r>
          </a:p>
        </p:txBody>
      </p:sp>
      <p:sp>
        <p:nvSpPr>
          <p:cNvPr id="3" name="2 Marcador de contenido"/>
          <p:cNvSpPr>
            <a:spLocks noGrp="1"/>
          </p:cNvSpPr>
          <p:nvPr>
            <p:ph idx="1"/>
          </p:nvPr>
        </p:nvSpPr>
        <p:spPr/>
        <p:txBody>
          <a:bodyPr>
            <a:normAutofit fontScale="92500" lnSpcReduction="20000"/>
          </a:bodyPr>
          <a:lstStyle/>
          <a:p>
            <a:pPr algn="just"/>
            <a:r>
              <a:rPr lang="es-CL" sz="2600" dirty="0"/>
              <a:t>Docentes directivos: 2; Dirección y UTP</a:t>
            </a:r>
          </a:p>
          <a:p>
            <a:pPr algn="just"/>
            <a:r>
              <a:rPr lang="es-CL" sz="2600" dirty="0"/>
              <a:t>Educadoras diferenciales: 11</a:t>
            </a:r>
          </a:p>
          <a:p>
            <a:pPr algn="just"/>
            <a:r>
              <a:rPr lang="es-CL" sz="2600" dirty="0"/>
              <a:t>Profesor educación física: 1</a:t>
            </a:r>
          </a:p>
          <a:p>
            <a:pPr algn="just"/>
            <a:r>
              <a:rPr lang="es-CL" sz="2600" dirty="0"/>
              <a:t>Asistentes técnicos: 11</a:t>
            </a:r>
          </a:p>
          <a:p>
            <a:pPr algn="just"/>
            <a:r>
              <a:rPr lang="es-CL" sz="2600" dirty="0"/>
              <a:t>Terapeutas:</a:t>
            </a:r>
          </a:p>
          <a:p>
            <a:pPr marL="525780" indent="-457200" algn="just">
              <a:buFont typeface="Wingdings" panose="05000000000000000000" pitchFamily="2" charset="2"/>
              <a:buChar char="ü"/>
            </a:pPr>
            <a:r>
              <a:rPr lang="es-CL" sz="2600" dirty="0"/>
              <a:t>Fonoaudióloga; 1</a:t>
            </a:r>
          </a:p>
          <a:p>
            <a:pPr marL="525780" indent="-457200" algn="just">
              <a:buFont typeface="Wingdings" panose="05000000000000000000" pitchFamily="2" charset="2"/>
              <a:buChar char="ü"/>
            </a:pPr>
            <a:r>
              <a:rPr lang="es-CL" sz="2600" dirty="0"/>
              <a:t>Psicólogo; 1</a:t>
            </a:r>
          </a:p>
          <a:p>
            <a:pPr marL="525780" indent="-457200" algn="just">
              <a:buFont typeface="Wingdings" panose="05000000000000000000" pitchFamily="2" charset="2"/>
              <a:buChar char="ü"/>
            </a:pPr>
            <a:r>
              <a:rPr lang="es-CL" sz="2600" dirty="0"/>
              <a:t>Asistente social; 1</a:t>
            </a:r>
          </a:p>
          <a:p>
            <a:pPr marL="525780" indent="-457200" algn="just">
              <a:buFont typeface="Wingdings" panose="05000000000000000000" pitchFamily="2" charset="2"/>
              <a:buChar char="ü"/>
            </a:pPr>
            <a:r>
              <a:rPr lang="es-CL" sz="2600" dirty="0"/>
              <a:t>Terapeuta ocupacional; 1</a:t>
            </a:r>
          </a:p>
          <a:p>
            <a:pPr marL="68580" indent="0">
              <a:buNone/>
            </a:pPr>
            <a:endParaRPr lang="es-CL" sz="2600" dirty="0"/>
          </a:p>
          <a:p>
            <a:pPr marL="68580" indent="0">
              <a:buNone/>
            </a:pPr>
            <a:endParaRPr lang="es-CL" dirty="0"/>
          </a:p>
          <a:p>
            <a:endParaRPr lang="es-CL"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Sostenedor </a:t>
            </a:r>
          </a:p>
        </p:txBody>
      </p:sp>
      <p:sp>
        <p:nvSpPr>
          <p:cNvPr id="3" name="Marcador de contenido 2"/>
          <p:cNvSpPr>
            <a:spLocks noGrp="1"/>
          </p:cNvSpPr>
          <p:nvPr>
            <p:ph idx="1"/>
          </p:nvPr>
        </p:nvSpPr>
        <p:spPr/>
        <p:txBody>
          <a:bodyPr>
            <a:normAutofit fontScale="70000"/>
          </a:bodyPr>
          <a:lstStyle/>
          <a:p>
            <a:pPr algn="just"/>
            <a:r>
              <a:rPr lang="es-CL" dirty="0"/>
              <a:t>Sostenedor realiza propuesta de continuar con la enseñanza de estudiantes que egresan de octavo básico, por lo que tramita un recinto para el funcionamiento de 8 jóvenes.</a:t>
            </a:r>
          </a:p>
          <a:p>
            <a:pPr algn="just"/>
            <a:r>
              <a:rPr lang="es-CL" dirty="0"/>
              <a:t>Se han mantenido conversaciones a nivel de Gobierno para la subvención por parte de MINEDUC, a la fecha el grupo-curso trabaja con su educadora diferencial y asistente téncio en calle San Ignacio , comuna de San Miguel. Se espera que los estudiantes de nuestro establecimiento que terminen su enseñanza básica egresen y continúen su enseñanza media o laboral (por determinar de acuerdo a proyecto que debe envia de Dirección a reconociemiento oficial de MINEDUC)</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altLang="es-ES"/>
              <a:t>Gimnasio</a:t>
            </a:r>
          </a:p>
        </p:txBody>
      </p:sp>
      <p:sp>
        <p:nvSpPr>
          <p:cNvPr id="3" name="Marcador de posición de contenido 2"/>
          <p:cNvSpPr>
            <a:spLocks noGrp="1"/>
          </p:cNvSpPr>
          <p:nvPr>
            <p:ph idx="1"/>
          </p:nvPr>
        </p:nvSpPr>
        <p:spPr/>
        <p:txBody>
          <a:bodyPr/>
          <a:lstStyle/>
          <a:p>
            <a:pPr algn="just"/>
            <a:r>
              <a:rPr lang="es-CL" altLang="es-ES" sz="1800"/>
              <a:t>A principios del año 2024 se inauguró el gimnasio del establecimiento financiado por el sostenedor al que fueron invitados los delegados del curso. Para los apoderados que no lo han visto aún, se adjunta imágen. </a:t>
            </a:r>
          </a:p>
          <a:p>
            <a:pPr algn="just"/>
            <a:endParaRPr lang="es-CL" altLang="es-ES" sz="1800"/>
          </a:p>
        </p:txBody>
      </p:sp>
      <p:pic>
        <p:nvPicPr>
          <p:cNvPr id="17" name="Imagen 17" descr="44c04bda-5962-43da-b876-afb02b373906"/>
          <p:cNvPicPr>
            <a:picLocks noChangeAspect="1"/>
          </p:cNvPicPr>
          <p:nvPr/>
        </p:nvPicPr>
        <p:blipFill>
          <a:blip r:embed="rId2"/>
          <a:stretch>
            <a:fillRect/>
          </a:stretch>
        </p:blipFill>
        <p:spPr>
          <a:xfrm>
            <a:off x="1713865" y="3644900"/>
            <a:ext cx="5756275" cy="1840230"/>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CEPA</a:t>
            </a:r>
          </a:p>
        </p:txBody>
      </p:sp>
      <p:sp>
        <p:nvSpPr>
          <p:cNvPr id="3" name="Marcador de contenido 2"/>
          <p:cNvSpPr>
            <a:spLocks noGrp="1"/>
          </p:cNvSpPr>
          <p:nvPr>
            <p:ph idx="1"/>
          </p:nvPr>
        </p:nvSpPr>
        <p:spPr/>
        <p:txBody>
          <a:bodyPr>
            <a:normAutofit/>
          </a:bodyPr>
          <a:lstStyle/>
          <a:p>
            <a:pPr algn="just"/>
            <a:r>
              <a:rPr lang="es-CL" dirty="0"/>
              <a:t>Cepa colabora con actividades efectuadas a nivel de escuela; celebraciones día del estudiante, celebración día del niño/a, profesionales del establecimiento. Compra de materiales y arreglos del recinto</a:t>
            </a:r>
          </a:p>
          <a:p>
            <a:pPr algn="just"/>
            <a:r>
              <a:rPr lang="es-CL" dirty="0"/>
              <a:t>Se entrega cuenta pública mediante correo electrónico con fecha 30-12-2024 a cada apoderado del establecimiento.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727201" y="1196753"/>
            <a:ext cx="5723468" cy="1368152"/>
          </a:xfrm>
        </p:spPr>
        <p:txBody>
          <a:bodyPr>
            <a:normAutofit fontScale="90000"/>
          </a:bodyPr>
          <a:lstStyle/>
          <a:p>
            <a:r>
              <a:rPr lang="es-CL" dirty="0"/>
              <a:t>Capacitaciones sobre TEA</a:t>
            </a:r>
          </a:p>
        </p:txBody>
      </p:sp>
      <p:sp>
        <p:nvSpPr>
          <p:cNvPr id="3" name="Subtítulo 2"/>
          <p:cNvSpPr>
            <a:spLocks noGrp="1"/>
          </p:cNvSpPr>
          <p:nvPr>
            <p:ph type="subTitle" idx="1"/>
          </p:nvPr>
        </p:nvSpPr>
        <p:spPr>
          <a:xfrm>
            <a:off x="1727200" y="2636912"/>
            <a:ext cx="5712179" cy="2623710"/>
          </a:xfrm>
        </p:spPr>
        <p:txBody>
          <a:bodyPr>
            <a:normAutofit fontScale="50000"/>
          </a:bodyPr>
          <a:lstStyle/>
          <a:p>
            <a:pPr marL="342900" indent="-342900" algn="just">
              <a:buFont typeface="Wingdings" panose="05000000000000000000" pitchFamily="2" charset="2"/>
              <a:buChar char="Ø"/>
            </a:pPr>
            <a:r>
              <a:rPr lang="es-CL" dirty="0">
                <a:solidFill>
                  <a:schemeClr val="tx1"/>
                </a:solidFill>
              </a:rPr>
              <a:t>Se continúa con las capacitaciones desde el establecimiento a escuelas de educación general básica con programas de integración escolar, empresas privadas y de sector público para entregar conocimientos del TEA, aspectos técnicos y pedagógicos, manejo conductrual y estrategias de acción. </a:t>
            </a:r>
          </a:p>
          <a:p>
            <a:pPr marL="342900" indent="-342900" algn="just">
              <a:buFont typeface="Wingdings" panose="05000000000000000000" pitchFamily="2" charset="2"/>
              <a:buChar char="Ø"/>
            </a:pPr>
            <a:r>
              <a:rPr lang="es-CL" b="1" dirty="0">
                <a:solidFill>
                  <a:schemeClr val="tx1"/>
                </a:solidFill>
              </a:rPr>
              <a:t>De esta manera se capacita a:</a:t>
            </a:r>
          </a:p>
          <a:p>
            <a:pPr marL="171450" indent="-171450" algn="just">
              <a:buFont typeface="Wingdings" panose="05000000000000000000" charset="0"/>
              <a:buChar char="ü"/>
            </a:pPr>
            <a:r>
              <a:rPr lang="es-CL" dirty="0">
                <a:solidFill>
                  <a:schemeClr val="tx1"/>
                </a:solidFill>
              </a:rPr>
              <a:t>Go Integro, Cencosud</a:t>
            </a:r>
          </a:p>
          <a:p>
            <a:pPr marL="171450" indent="-171450" algn="just">
              <a:buFont typeface="Wingdings" panose="05000000000000000000" charset="0"/>
              <a:buChar char="ü"/>
            </a:pPr>
            <a:r>
              <a:rPr lang="es-CL" dirty="0">
                <a:solidFill>
                  <a:schemeClr val="tx1"/>
                </a:solidFill>
              </a:rPr>
              <a:t>Chile Crece Contigo comuna de San Miguel</a:t>
            </a:r>
          </a:p>
          <a:p>
            <a:pPr marL="171450" indent="-171450" algn="just">
              <a:buFont typeface="Wingdings" panose="05000000000000000000" charset="0"/>
              <a:buChar char="ü"/>
            </a:pPr>
            <a:r>
              <a:rPr lang="es-CL" dirty="0">
                <a:solidFill>
                  <a:schemeClr val="tx1"/>
                </a:solidFill>
              </a:rPr>
              <a:t>Escuelas dependientes Municipalidades de Quirihue, Casablanca, Putaendo</a:t>
            </a:r>
          </a:p>
          <a:p>
            <a:pPr marL="171450" indent="-171450" algn="just">
              <a:buFont typeface="Wingdings" panose="05000000000000000000" charset="0"/>
              <a:buChar char="ü"/>
            </a:pPr>
            <a:r>
              <a:rPr lang="es-CL" dirty="0">
                <a:solidFill>
                  <a:schemeClr val="tx1"/>
                </a:solidFill>
              </a:rPr>
              <a:t>Colegio Santiago Apostol, comuna de Puente Alto</a:t>
            </a:r>
          </a:p>
          <a:p>
            <a:pPr marL="171450" indent="-171450" algn="just">
              <a:buFont typeface="Wingdings" panose="05000000000000000000" charset="0"/>
              <a:buChar char="ü"/>
            </a:pPr>
            <a:r>
              <a:rPr lang="es-CL" dirty="0">
                <a:solidFill>
                  <a:schemeClr val="tx1"/>
                </a:solidFill>
              </a:rPr>
              <a:t>Jardín infantil Elefante Melodía</a:t>
            </a:r>
          </a:p>
          <a:p>
            <a:pPr marL="171450" indent="-171450" algn="just">
              <a:buFont typeface="Wingdings" panose="05000000000000000000" charset="0"/>
              <a:buChar char="ü"/>
            </a:pPr>
            <a:r>
              <a:rPr lang="es-CL" dirty="0">
                <a:solidFill>
                  <a:schemeClr val="tx1"/>
                </a:solidFill>
              </a:rPr>
              <a:t>Universidad San Sebastiánj</a:t>
            </a:r>
          </a:p>
          <a:p>
            <a:pPr marL="171450" indent="-171450" algn="just">
              <a:buFont typeface="Wingdings" panose="05000000000000000000" charset="0"/>
              <a:buChar char="ü"/>
            </a:pPr>
            <a:r>
              <a:rPr lang="es-CL" dirty="0">
                <a:solidFill>
                  <a:schemeClr val="tx1"/>
                </a:solidFill>
              </a:rPr>
              <a:t>Minera EMIN</a:t>
            </a:r>
          </a:p>
          <a:p>
            <a:pPr algn="just">
              <a:buFont typeface="Wingdings" panose="05000000000000000000" pitchFamily="2" charset="2"/>
            </a:pPr>
            <a:endParaRPr lang="es-CL" dirty="0">
              <a:solidFill>
                <a:schemeClr val="tx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L"/>
          </a:p>
        </p:txBody>
      </p:sp>
      <p:sp>
        <p:nvSpPr>
          <p:cNvPr id="3" name="Marcador de contenido 2"/>
          <p:cNvSpPr>
            <a:spLocks noGrp="1"/>
          </p:cNvSpPr>
          <p:nvPr>
            <p:ph idx="1"/>
          </p:nvPr>
        </p:nvSpPr>
        <p:spPr/>
        <p:txBody>
          <a:bodyPr/>
          <a:lstStyle/>
          <a:p>
            <a:pPr marL="0" indent="0" algn="just">
              <a:buNone/>
            </a:pPr>
            <a:r>
              <a:rPr lang="es-CL" b="1" dirty="0"/>
              <a:t>Meta asistencia año 2025: </a:t>
            </a:r>
            <a:r>
              <a:rPr lang="es-CL" dirty="0"/>
              <a:t>Al menos 80 %, eso con el fin de mejorar los procesos de enseñanza –aprendizaje de todos los estudiantes.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ltLang="en-US"/>
          </a:p>
        </p:txBody>
      </p:sp>
      <p:sp>
        <p:nvSpPr>
          <p:cNvPr id="3" name="Marcador de posición de contenido 2"/>
          <p:cNvSpPr>
            <a:spLocks noGrp="1"/>
          </p:cNvSpPr>
          <p:nvPr>
            <p:ph idx="1"/>
          </p:nvPr>
        </p:nvSpPr>
        <p:spPr/>
        <p:txBody>
          <a:bodyPr/>
          <a:lstStyle/>
          <a:p>
            <a:pPr marL="0" indent="0">
              <a:buNone/>
            </a:pPr>
            <a:r>
              <a:rPr lang="es-CL" altLang="es-ES"/>
              <a:t>Para su conocimiento</a:t>
            </a:r>
          </a:p>
          <a:p>
            <a:pPr marL="0" indent="0">
              <a:buNone/>
            </a:pPr>
            <a:endParaRPr lang="es-CL" altLang="es-ES"/>
          </a:p>
          <a:p>
            <a:pPr marL="0" indent="0">
              <a:buNone/>
            </a:pPr>
            <a:r>
              <a:rPr lang="es-CL" altLang="es-ES"/>
              <a:t>saludos cordiales</a:t>
            </a:r>
          </a:p>
          <a:p>
            <a:pPr marL="0" indent="0">
              <a:buNone/>
            </a:pPr>
            <a:endParaRPr lang="es-CL" altLang="es-ES"/>
          </a:p>
          <a:p>
            <a:pPr marL="0" indent="0" algn="ctr">
              <a:buNone/>
            </a:pPr>
            <a:r>
              <a:rPr lang="es-CL" altLang="es-ES" b="1"/>
              <a:t>Evelyn Revello</a:t>
            </a:r>
          </a:p>
          <a:p>
            <a:pPr marL="0" indent="0" algn="ctr">
              <a:buNone/>
            </a:pPr>
            <a:r>
              <a:rPr lang="es-CL" altLang="es-ES" b="1"/>
              <a:t>Directora Escuela especial Magdalena Avalos Cruz-ASPAUT San Miguel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a:t>Cursos y matrícula</a:t>
            </a:r>
          </a:p>
        </p:txBody>
      </p:sp>
      <p:sp>
        <p:nvSpPr>
          <p:cNvPr id="3" name="2 Marcador de contenido"/>
          <p:cNvSpPr>
            <a:spLocks noGrp="1"/>
          </p:cNvSpPr>
          <p:nvPr>
            <p:ph idx="1"/>
          </p:nvPr>
        </p:nvSpPr>
        <p:spPr/>
        <p:txBody>
          <a:bodyPr/>
          <a:lstStyle/>
          <a:p>
            <a:pPr>
              <a:buFont typeface="Wingdings" panose="05000000000000000000" pitchFamily="2" charset="2"/>
              <a:buChar char="Ø"/>
            </a:pPr>
            <a:r>
              <a:rPr lang="es-CL" dirty="0"/>
              <a:t>Parvularios : 37 estudiantes</a:t>
            </a:r>
          </a:p>
          <a:p>
            <a:pPr>
              <a:buFont typeface="Wingdings" panose="05000000000000000000" pitchFamily="2" charset="2"/>
              <a:buChar char="Ø"/>
            </a:pPr>
            <a:r>
              <a:rPr lang="es-CL" dirty="0"/>
              <a:t>Básicos: 91 estudiantes</a:t>
            </a:r>
          </a:p>
          <a:p>
            <a:pPr marL="68580" indent="0">
              <a:buNone/>
            </a:pPr>
            <a:r>
              <a:rPr lang="es-CL" dirty="0"/>
              <a:t>Total matrícula:  128 (al término del año)</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a:t>Modalidad de trabajo</a:t>
            </a:r>
          </a:p>
        </p:txBody>
      </p:sp>
      <p:sp>
        <p:nvSpPr>
          <p:cNvPr id="3" name="2 Marcador de contenido"/>
          <p:cNvSpPr>
            <a:spLocks noGrp="1"/>
          </p:cNvSpPr>
          <p:nvPr>
            <p:ph idx="1"/>
          </p:nvPr>
        </p:nvSpPr>
        <p:spPr/>
        <p:txBody>
          <a:bodyPr>
            <a:normAutofit fontScale="92500"/>
          </a:bodyPr>
          <a:lstStyle/>
          <a:p>
            <a:pPr algn="just"/>
            <a:r>
              <a:rPr lang="es-CL" dirty="0"/>
              <a:t>Aplicación de  metodologías específicas de trabajo para el Trastorno Espectro Autista.</a:t>
            </a:r>
          </a:p>
          <a:p>
            <a:pPr marL="407035" indent="-342900" algn="just">
              <a:buFont typeface="Wingdings" panose="05000000000000000000" charset="0"/>
              <a:buChar char="Ø"/>
            </a:pPr>
            <a:r>
              <a:rPr lang="es-CL" dirty="0"/>
              <a:t>TEACCHS; organización de espacios y tiempos</a:t>
            </a:r>
          </a:p>
          <a:p>
            <a:pPr marL="407035" indent="-342900" algn="just">
              <a:buFont typeface="Wingdings" panose="05000000000000000000" charset="0"/>
              <a:buChar char="Ø"/>
            </a:pPr>
            <a:r>
              <a:rPr lang="es-CL" dirty="0"/>
              <a:t>PECS; sistema de comunicación aumentativa alternativa</a:t>
            </a:r>
          </a:p>
          <a:p>
            <a:pPr marL="407035" indent="-342900" algn="just">
              <a:buFont typeface="Wingdings" panose="05000000000000000000" charset="0"/>
              <a:buChar char="Ø"/>
            </a:pPr>
            <a:r>
              <a:rPr lang="es-CL" dirty="0"/>
              <a:t>Barata </a:t>
            </a:r>
            <a:r>
              <a:rPr lang="es-CL" dirty="0" err="1"/>
              <a:t>Lorton</a:t>
            </a:r>
            <a:r>
              <a:rPr lang="es-CL" dirty="0"/>
              <a:t>; metodología para la matemática</a:t>
            </a:r>
          </a:p>
          <a:p>
            <a:pPr marL="407035" indent="-342900" algn="just">
              <a:buFont typeface="Wingdings" panose="05000000000000000000" charset="0"/>
              <a:buChar char="Ø"/>
            </a:pPr>
            <a:r>
              <a:rPr lang="es-CL" dirty="0" err="1"/>
              <a:t>Palabra+palabra</a:t>
            </a:r>
            <a:r>
              <a:rPr lang="es-CL" dirty="0"/>
              <a:t>; metodología para la </a:t>
            </a:r>
            <a:r>
              <a:rPr lang="es-CL" dirty="0" err="1"/>
              <a:t>lecto</a:t>
            </a:r>
            <a:r>
              <a:rPr lang="es-CL" dirty="0"/>
              <a:t>-escritura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a:t>Asistencia primer semestre año 202</a:t>
            </a:r>
            <a:r>
              <a:rPr lang="es-CL" altLang="es-ES" dirty="0"/>
              <a:t>4</a:t>
            </a:r>
          </a:p>
        </p:txBody>
      </p:sp>
      <p:graphicFrame>
        <p:nvGraphicFramePr>
          <p:cNvPr id="4" name="Marcador de contenido 3"/>
          <p:cNvGraphicFramePr>
            <a:graphicFrameLocks noGrp="1"/>
          </p:cNvGraphicFramePr>
          <p:nvPr>
            <p:ph idx="1"/>
            <p:custDataLst>
              <p:tags r:id="rId1"/>
            </p:custDataLst>
          </p:nvPr>
        </p:nvGraphicFramePr>
        <p:xfrm>
          <a:off x="1463675" y="2104390"/>
          <a:ext cx="5924550" cy="2981960"/>
        </p:xfrm>
        <a:graphic>
          <a:graphicData uri="http://schemas.openxmlformats.org/drawingml/2006/table">
            <a:tbl>
              <a:tblPr firstRow="1" bandRow="1">
                <a:tableStyleId>{5C22544A-7EE6-4342-B048-85BDC9FD1C3A}</a:tableStyleId>
              </a:tblPr>
              <a:tblGrid>
                <a:gridCol w="1184910">
                  <a:extLst>
                    <a:ext uri="{9D8B030D-6E8A-4147-A177-3AD203B41FA5}">
                      <a16:colId xmlns:a16="http://schemas.microsoft.com/office/drawing/2014/main" val="20000"/>
                    </a:ext>
                  </a:extLst>
                </a:gridCol>
                <a:gridCol w="1184910">
                  <a:extLst>
                    <a:ext uri="{9D8B030D-6E8A-4147-A177-3AD203B41FA5}">
                      <a16:colId xmlns:a16="http://schemas.microsoft.com/office/drawing/2014/main" val="20001"/>
                    </a:ext>
                  </a:extLst>
                </a:gridCol>
                <a:gridCol w="1184910">
                  <a:extLst>
                    <a:ext uri="{9D8B030D-6E8A-4147-A177-3AD203B41FA5}">
                      <a16:colId xmlns:a16="http://schemas.microsoft.com/office/drawing/2014/main" val="20002"/>
                    </a:ext>
                  </a:extLst>
                </a:gridCol>
                <a:gridCol w="1184910">
                  <a:extLst>
                    <a:ext uri="{9D8B030D-6E8A-4147-A177-3AD203B41FA5}">
                      <a16:colId xmlns:a16="http://schemas.microsoft.com/office/drawing/2014/main" val="20003"/>
                    </a:ext>
                  </a:extLst>
                </a:gridCol>
                <a:gridCol w="1184910">
                  <a:extLst>
                    <a:ext uri="{9D8B030D-6E8A-4147-A177-3AD203B41FA5}">
                      <a16:colId xmlns:a16="http://schemas.microsoft.com/office/drawing/2014/main" val="20004"/>
                    </a:ext>
                  </a:extLst>
                </a:gridCol>
              </a:tblGrid>
              <a:tr h="372745">
                <a:tc>
                  <a:txBody>
                    <a:bodyPr/>
                    <a:lstStyle/>
                    <a:p>
                      <a:r>
                        <a:rPr lang="es-ES" dirty="0"/>
                        <a:t>Curso </a:t>
                      </a:r>
                      <a:endParaRPr lang="es-CL" dirty="0"/>
                    </a:p>
                  </a:txBody>
                  <a:tcPr/>
                </a:tc>
                <a:tc>
                  <a:txBody>
                    <a:bodyPr/>
                    <a:lstStyle/>
                    <a:p>
                      <a:r>
                        <a:rPr lang="es-ES" dirty="0"/>
                        <a:t>Marzo </a:t>
                      </a:r>
                      <a:endParaRPr lang="es-CL" dirty="0"/>
                    </a:p>
                  </a:txBody>
                  <a:tcPr/>
                </a:tc>
                <a:tc>
                  <a:txBody>
                    <a:bodyPr/>
                    <a:lstStyle/>
                    <a:p>
                      <a:r>
                        <a:rPr lang="es-ES" dirty="0"/>
                        <a:t>Abril </a:t>
                      </a:r>
                      <a:endParaRPr lang="es-CL" dirty="0"/>
                    </a:p>
                  </a:txBody>
                  <a:tcPr/>
                </a:tc>
                <a:tc>
                  <a:txBody>
                    <a:bodyPr/>
                    <a:lstStyle/>
                    <a:p>
                      <a:r>
                        <a:rPr lang="es-ES" dirty="0"/>
                        <a:t>Mayo </a:t>
                      </a:r>
                      <a:endParaRPr lang="es-CL" dirty="0"/>
                    </a:p>
                  </a:txBody>
                  <a:tcPr/>
                </a:tc>
                <a:tc>
                  <a:txBody>
                    <a:bodyPr/>
                    <a:lstStyle/>
                    <a:p>
                      <a:r>
                        <a:rPr lang="es-ES" dirty="0"/>
                        <a:t>Junio </a:t>
                      </a:r>
                      <a:endParaRPr lang="es-CL" dirty="0"/>
                    </a:p>
                  </a:txBody>
                  <a:tcPr/>
                </a:tc>
                <a:extLst>
                  <a:ext uri="{0D108BD9-81ED-4DB2-BD59-A6C34878D82A}">
                    <a16:rowId xmlns:a16="http://schemas.microsoft.com/office/drawing/2014/main" val="10000"/>
                  </a:ext>
                </a:extLst>
              </a:tr>
              <a:tr h="372745">
                <a:tc>
                  <a:txBody>
                    <a:bodyPr/>
                    <a:lstStyle/>
                    <a:p>
                      <a:r>
                        <a:rPr lang="es-ES" dirty="0"/>
                        <a:t>NT 1 A</a:t>
                      </a:r>
                      <a:endParaRPr lang="es-CL" dirty="0"/>
                    </a:p>
                  </a:txBody>
                  <a:tcPr/>
                </a:tc>
                <a:tc>
                  <a:txBody>
                    <a:bodyPr/>
                    <a:lstStyle/>
                    <a:p>
                      <a:pPr algn="ctr"/>
                      <a:r>
                        <a:rPr lang="es-CL" dirty="0"/>
                        <a:t>81,6</a:t>
                      </a:r>
                    </a:p>
                  </a:txBody>
                  <a:tcPr/>
                </a:tc>
                <a:tc>
                  <a:txBody>
                    <a:bodyPr/>
                    <a:lstStyle/>
                    <a:p>
                      <a:pPr algn="ctr"/>
                      <a:r>
                        <a:rPr lang="es-CL" dirty="0"/>
                        <a:t>75,7</a:t>
                      </a:r>
                    </a:p>
                  </a:txBody>
                  <a:tcPr/>
                </a:tc>
                <a:tc>
                  <a:txBody>
                    <a:bodyPr/>
                    <a:lstStyle/>
                    <a:p>
                      <a:pPr algn="ctr"/>
                      <a:r>
                        <a:rPr lang="es-CL" dirty="0"/>
                        <a:t>73,3</a:t>
                      </a:r>
                    </a:p>
                  </a:txBody>
                  <a:tcPr/>
                </a:tc>
                <a:tc>
                  <a:txBody>
                    <a:bodyPr/>
                    <a:lstStyle/>
                    <a:p>
                      <a:pPr algn="ctr"/>
                      <a:r>
                        <a:rPr lang="es-CL" dirty="0"/>
                        <a:t>90</a:t>
                      </a:r>
                    </a:p>
                  </a:txBody>
                  <a:tcPr/>
                </a:tc>
                <a:extLst>
                  <a:ext uri="{0D108BD9-81ED-4DB2-BD59-A6C34878D82A}">
                    <a16:rowId xmlns:a16="http://schemas.microsoft.com/office/drawing/2014/main" val="10001"/>
                  </a:ext>
                </a:extLst>
              </a:tr>
              <a:tr h="372745">
                <a:tc>
                  <a:txBody>
                    <a:bodyPr/>
                    <a:lstStyle/>
                    <a:p>
                      <a:r>
                        <a:rPr lang="es-ES" dirty="0"/>
                        <a:t>NT 1 B</a:t>
                      </a:r>
                      <a:endParaRPr lang="es-CL" dirty="0"/>
                    </a:p>
                  </a:txBody>
                  <a:tcPr/>
                </a:tc>
                <a:tc>
                  <a:txBody>
                    <a:bodyPr/>
                    <a:lstStyle/>
                    <a:p>
                      <a:pPr algn="ctr"/>
                      <a:r>
                        <a:rPr lang="es-CL" dirty="0"/>
                        <a:t>81,4</a:t>
                      </a:r>
                    </a:p>
                  </a:txBody>
                  <a:tcPr/>
                </a:tc>
                <a:tc>
                  <a:txBody>
                    <a:bodyPr/>
                    <a:lstStyle/>
                    <a:p>
                      <a:pPr algn="ctr"/>
                      <a:r>
                        <a:rPr lang="es-CL" dirty="0"/>
                        <a:t>77,2</a:t>
                      </a:r>
                    </a:p>
                  </a:txBody>
                  <a:tcPr/>
                </a:tc>
                <a:tc>
                  <a:txBody>
                    <a:bodyPr/>
                    <a:lstStyle/>
                    <a:p>
                      <a:pPr algn="ctr"/>
                      <a:r>
                        <a:rPr lang="es-CL" dirty="0"/>
                        <a:t>57,8</a:t>
                      </a:r>
                    </a:p>
                  </a:txBody>
                  <a:tcPr/>
                </a:tc>
                <a:tc>
                  <a:txBody>
                    <a:bodyPr/>
                    <a:lstStyle/>
                    <a:p>
                      <a:pPr algn="ctr"/>
                      <a:r>
                        <a:rPr lang="es-CL" dirty="0"/>
                        <a:t>65,7</a:t>
                      </a:r>
                    </a:p>
                  </a:txBody>
                  <a:tcPr/>
                </a:tc>
                <a:extLst>
                  <a:ext uri="{0D108BD9-81ED-4DB2-BD59-A6C34878D82A}">
                    <a16:rowId xmlns:a16="http://schemas.microsoft.com/office/drawing/2014/main" val="10002"/>
                  </a:ext>
                </a:extLst>
              </a:tr>
              <a:tr h="372745">
                <a:tc>
                  <a:txBody>
                    <a:bodyPr/>
                    <a:lstStyle/>
                    <a:p>
                      <a:r>
                        <a:rPr lang="es-ES" dirty="0"/>
                        <a:t>NT</a:t>
                      </a:r>
                      <a:r>
                        <a:rPr lang="es-CL" altLang="es-ES" dirty="0"/>
                        <a:t> 1 C</a:t>
                      </a:r>
                    </a:p>
                  </a:txBody>
                  <a:tcPr/>
                </a:tc>
                <a:tc>
                  <a:txBody>
                    <a:bodyPr/>
                    <a:lstStyle/>
                    <a:p>
                      <a:pPr algn="ctr"/>
                      <a:r>
                        <a:rPr lang="es-CL" dirty="0"/>
                        <a:t>92</a:t>
                      </a:r>
                    </a:p>
                  </a:txBody>
                  <a:tcPr/>
                </a:tc>
                <a:tc>
                  <a:txBody>
                    <a:bodyPr/>
                    <a:lstStyle/>
                    <a:p>
                      <a:pPr algn="ctr"/>
                      <a:r>
                        <a:rPr lang="es-CL" dirty="0"/>
                        <a:t>90</a:t>
                      </a:r>
                    </a:p>
                  </a:txBody>
                  <a:tcPr/>
                </a:tc>
                <a:tc>
                  <a:txBody>
                    <a:bodyPr/>
                    <a:lstStyle/>
                    <a:p>
                      <a:pPr algn="ctr"/>
                      <a:r>
                        <a:rPr lang="es-CL" dirty="0"/>
                        <a:t>82</a:t>
                      </a:r>
                    </a:p>
                  </a:txBody>
                  <a:tcPr/>
                </a:tc>
                <a:tc>
                  <a:txBody>
                    <a:bodyPr/>
                    <a:lstStyle/>
                    <a:p>
                      <a:pPr algn="ctr"/>
                      <a:r>
                        <a:rPr lang="es-CL" dirty="0"/>
                        <a:t>80</a:t>
                      </a:r>
                    </a:p>
                  </a:txBody>
                  <a:tcPr/>
                </a:tc>
                <a:extLst>
                  <a:ext uri="{0D108BD9-81ED-4DB2-BD59-A6C34878D82A}">
                    <a16:rowId xmlns:a16="http://schemas.microsoft.com/office/drawing/2014/main" val="10003"/>
                  </a:ext>
                </a:extLst>
              </a:tr>
              <a:tr h="372745">
                <a:tc>
                  <a:txBody>
                    <a:bodyPr/>
                    <a:lstStyle/>
                    <a:p>
                      <a:r>
                        <a:rPr lang="es-ES" dirty="0"/>
                        <a:t>NT 2 </a:t>
                      </a:r>
                      <a:r>
                        <a:rPr lang="es-CL" altLang="es-ES" dirty="0"/>
                        <a:t>A</a:t>
                      </a:r>
                    </a:p>
                  </a:txBody>
                  <a:tcPr/>
                </a:tc>
                <a:tc>
                  <a:txBody>
                    <a:bodyPr/>
                    <a:lstStyle/>
                    <a:p>
                      <a:pPr algn="ctr"/>
                      <a:r>
                        <a:rPr lang="es-CL" dirty="0"/>
                        <a:t>75,7</a:t>
                      </a:r>
                    </a:p>
                  </a:txBody>
                  <a:tcPr/>
                </a:tc>
                <a:tc>
                  <a:txBody>
                    <a:bodyPr/>
                    <a:lstStyle/>
                    <a:p>
                      <a:pPr algn="ctr"/>
                      <a:r>
                        <a:rPr lang="es-CL" dirty="0"/>
                        <a:t>75,3</a:t>
                      </a:r>
                    </a:p>
                  </a:txBody>
                  <a:tcPr/>
                </a:tc>
                <a:tc>
                  <a:txBody>
                    <a:bodyPr/>
                    <a:lstStyle/>
                    <a:p>
                      <a:pPr algn="ctr"/>
                      <a:r>
                        <a:rPr lang="es-CL" dirty="0"/>
                        <a:t>66,4</a:t>
                      </a:r>
                    </a:p>
                  </a:txBody>
                  <a:tcPr/>
                </a:tc>
                <a:tc>
                  <a:txBody>
                    <a:bodyPr/>
                    <a:lstStyle/>
                    <a:p>
                      <a:pPr algn="ctr"/>
                      <a:r>
                        <a:rPr lang="es-CL" dirty="0"/>
                        <a:t>81,4</a:t>
                      </a:r>
                    </a:p>
                  </a:txBody>
                  <a:tcPr/>
                </a:tc>
                <a:extLst>
                  <a:ext uri="{0D108BD9-81ED-4DB2-BD59-A6C34878D82A}">
                    <a16:rowId xmlns:a16="http://schemas.microsoft.com/office/drawing/2014/main" val="10004"/>
                  </a:ext>
                </a:extLst>
              </a:tr>
              <a:tr h="372745">
                <a:tc>
                  <a:txBody>
                    <a:bodyPr/>
                    <a:lstStyle/>
                    <a:p>
                      <a:r>
                        <a:rPr lang="es-ES" dirty="0"/>
                        <a:t>NT 2 </a:t>
                      </a:r>
                      <a:r>
                        <a:rPr lang="es-CL" altLang="es-ES" dirty="0"/>
                        <a:t>B</a:t>
                      </a:r>
                    </a:p>
                  </a:txBody>
                  <a:tcPr/>
                </a:tc>
                <a:tc>
                  <a:txBody>
                    <a:bodyPr/>
                    <a:lstStyle/>
                    <a:p>
                      <a:pPr algn="ctr"/>
                      <a:r>
                        <a:rPr lang="es-CL" dirty="0"/>
                        <a:t>77,5</a:t>
                      </a:r>
                    </a:p>
                  </a:txBody>
                  <a:tcPr/>
                </a:tc>
                <a:tc>
                  <a:txBody>
                    <a:bodyPr/>
                    <a:lstStyle/>
                    <a:p>
                      <a:pPr algn="ctr"/>
                      <a:r>
                        <a:rPr lang="es-CL" dirty="0"/>
                        <a:t>79,5</a:t>
                      </a:r>
                    </a:p>
                  </a:txBody>
                  <a:tcPr/>
                </a:tc>
                <a:tc>
                  <a:txBody>
                    <a:bodyPr/>
                    <a:lstStyle/>
                    <a:p>
                      <a:pPr algn="ctr"/>
                      <a:r>
                        <a:rPr lang="es-CL" dirty="0"/>
                        <a:t>61,6</a:t>
                      </a:r>
                    </a:p>
                  </a:txBody>
                  <a:tcPr/>
                </a:tc>
                <a:tc>
                  <a:txBody>
                    <a:bodyPr/>
                    <a:lstStyle/>
                    <a:p>
                      <a:pPr algn="ctr"/>
                      <a:r>
                        <a:rPr lang="es-CL" dirty="0"/>
                        <a:t>86,6</a:t>
                      </a:r>
                    </a:p>
                  </a:txBody>
                  <a:tcPr/>
                </a:tc>
                <a:extLst>
                  <a:ext uri="{0D108BD9-81ED-4DB2-BD59-A6C34878D82A}">
                    <a16:rowId xmlns:a16="http://schemas.microsoft.com/office/drawing/2014/main" val="10005"/>
                  </a:ext>
                </a:extLst>
              </a:tr>
              <a:tr h="372745">
                <a:tc>
                  <a:txBody>
                    <a:bodyPr/>
                    <a:lstStyle/>
                    <a:p>
                      <a:r>
                        <a:rPr lang="es-ES" dirty="0"/>
                        <a:t>NT 2 </a:t>
                      </a:r>
                      <a:r>
                        <a:rPr lang="es-CL" altLang="es-ES" dirty="0"/>
                        <a:t>E</a:t>
                      </a:r>
                    </a:p>
                  </a:txBody>
                  <a:tcPr/>
                </a:tc>
                <a:tc>
                  <a:txBody>
                    <a:bodyPr/>
                    <a:lstStyle/>
                    <a:p>
                      <a:pPr algn="ctr"/>
                      <a:r>
                        <a:rPr lang="es-CL" dirty="0"/>
                        <a:t>86,6</a:t>
                      </a:r>
                    </a:p>
                  </a:txBody>
                  <a:tcPr/>
                </a:tc>
                <a:tc>
                  <a:txBody>
                    <a:bodyPr/>
                    <a:lstStyle/>
                    <a:p>
                      <a:pPr algn="ctr"/>
                      <a:r>
                        <a:rPr lang="es-CL" dirty="0"/>
                        <a:t>87,8</a:t>
                      </a:r>
                    </a:p>
                  </a:txBody>
                  <a:tcPr/>
                </a:tc>
                <a:tc>
                  <a:txBody>
                    <a:bodyPr/>
                    <a:lstStyle/>
                    <a:p>
                      <a:pPr algn="ctr"/>
                      <a:r>
                        <a:rPr lang="es-CL" dirty="0"/>
                        <a:t>70,8</a:t>
                      </a:r>
                    </a:p>
                  </a:txBody>
                  <a:tcPr/>
                </a:tc>
                <a:tc>
                  <a:txBody>
                    <a:bodyPr/>
                    <a:lstStyle/>
                    <a:p>
                      <a:pPr algn="ctr"/>
                      <a:r>
                        <a:rPr lang="es-CL" dirty="0"/>
                        <a:t>80</a:t>
                      </a:r>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L"/>
          </a:p>
        </p:txBody>
      </p:sp>
      <p:graphicFrame>
        <p:nvGraphicFramePr>
          <p:cNvPr id="4" name="Marcador de contenido 3"/>
          <p:cNvGraphicFramePr>
            <a:graphicFrameLocks noGrp="1"/>
          </p:cNvGraphicFramePr>
          <p:nvPr>
            <p:ph idx="1"/>
            <p:custDataLst>
              <p:tags r:id="rId1"/>
            </p:custDataLst>
          </p:nvPr>
        </p:nvGraphicFramePr>
        <p:xfrm>
          <a:off x="1463675" y="2160270"/>
          <a:ext cx="6064250" cy="2926080"/>
        </p:xfrm>
        <a:graphic>
          <a:graphicData uri="http://schemas.openxmlformats.org/drawingml/2006/table">
            <a:tbl>
              <a:tblPr firstRow="1" bandRow="1">
                <a:tableStyleId>{5C22544A-7EE6-4342-B048-85BDC9FD1C3A}</a:tableStyleId>
              </a:tblPr>
              <a:tblGrid>
                <a:gridCol w="1212850">
                  <a:extLst>
                    <a:ext uri="{9D8B030D-6E8A-4147-A177-3AD203B41FA5}">
                      <a16:colId xmlns:a16="http://schemas.microsoft.com/office/drawing/2014/main" val="20000"/>
                    </a:ext>
                  </a:extLst>
                </a:gridCol>
                <a:gridCol w="1212850">
                  <a:extLst>
                    <a:ext uri="{9D8B030D-6E8A-4147-A177-3AD203B41FA5}">
                      <a16:colId xmlns:a16="http://schemas.microsoft.com/office/drawing/2014/main" val="20001"/>
                    </a:ext>
                  </a:extLst>
                </a:gridCol>
                <a:gridCol w="1212850">
                  <a:extLst>
                    <a:ext uri="{9D8B030D-6E8A-4147-A177-3AD203B41FA5}">
                      <a16:colId xmlns:a16="http://schemas.microsoft.com/office/drawing/2014/main" val="20002"/>
                    </a:ext>
                  </a:extLst>
                </a:gridCol>
                <a:gridCol w="1212850">
                  <a:extLst>
                    <a:ext uri="{9D8B030D-6E8A-4147-A177-3AD203B41FA5}">
                      <a16:colId xmlns:a16="http://schemas.microsoft.com/office/drawing/2014/main" val="20003"/>
                    </a:ext>
                  </a:extLst>
                </a:gridCol>
                <a:gridCol w="1212850">
                  <a:extLst>
                    <a:ext uri="{9D8B030D-6E8A-4147-A177-3AD203B41FA5}">
                      <a16:colId xmlns:a16="http://schemas.microsoft.com/office/drawing/2014/main" val="20004"/>
                    </a:ext>
                  </a:extLst>
                </a:gridCol>
              </a:tblGrid>
              <a:tr h="365760">
                <a:tc>
                  <a:txBody>
                    <a:bodyPr/>
                    <a:lstStyle/>
                    <a:p>
                      <a:r>
                        <a:rPr lang="es-ES" dirty="0"/>
                        <a:t>Curso </a:t>
                      </a:r>
                      <a:endParaRPr lang="es-CL" dirty="0"/>
                    </a:p>
                  </a:txBody>
                  <a:tcPr/>
                </a:tc>
                <a:tc>
                  <a:txBody>
                    <a:bodyPr/>
                    <a:lstStyle/>
                    <a:p>
                      <a:r>
                        <a:rPr lang="es-ES" dirty="0"/>
                        <a:t>Marzo </a:t>
                      </a:r>
                      <a:endParaRPr lang="es-CL" dirty="0"/>
                    </a:p>
                  </a:txBody>
                  <a:tcPr/>
                </a:tc>
                <a:tc>
                  <a:txBody>
                    <a:bodyPr/>
                    <a:lstStyle/>
                    <a:p>
                      <a:r>
                        <a:rPr lang="es-ES" dirty="0"/>
                        <a:t>Abril </a:t>
                      </a:r>
                      <a:endParaRPr lang="es-CL" dirty="0"/>
                    </a:p>
                  </a:txBody>
                  <a:tcPr/>
                </a:tc>
                <a:tc>
                  <a:txBody>
                    <a:bodyPr/>
                    <a:lstStyle/>
                    <a:p>
                      <a:r>
                        <a:rPr lang="es-ES" dirty="0"/>
                        <a:t>Mayo </a:t>
                      </a:r>
                      <a:endParaRPr lang="es-CL" dirty="0"/>
                    </a:p>
                  </a:txBody>
                  <a:tcPr/>
                </a:tc>
                <a:tc>
                  <a:txBody>
                    <a:bodyPr/>
                    <a:lstStyle/>
                    <a:p>
                      <a:r>
                        <a:rPr lang="es-ES" dirty="0"/>
                        <a:t>Junio </a:t>
                      </a:r>
                      <a:endParaRPr lang="es-CL" dirty="0"/>
                    </a:p>
                  </a:txBody>
                  <a:tcPr/>
                </a:tc>
                <a:extLst>
                  <a:ext uri="{0D108BD9-81ED-4DB2-BD59-A6C34878D82A}">
                    <a16:rowId xmlns:a16="http://schemas.microsoft.com/office/drawing/2014/main" val="10000"/>
                  </a:ext>
                </a:extLst>
              </a:tr>
              <a:tr h="365760">
                <a:tc>
                  <a:txBody>
                    <a:bodyPr/>
                    <a:lstStyle/>
                    <a:p>
                      <a:r>
                        <a:rPr lang="es-ES" dirty="0"/>
                        <a:t>1 B-A</a:t>
                      </a:r>
                      <a:endParaRPr lang="es-CL" dirty="0"/>
                    </a:p>
                  </a:txBody>
                  <a:tcPr/>
                </a:tc>
                <a:tc>
                  <a:txBody>
                    <a:bodyPr/>
                    <a:lstStyle/>
                    <a:p>
                      <a:pPr algn="ctr"/>
                      <a:r>
                        <a:rPr lang="es-CL" dirty="0"/>
                        <a:t>85,2</a:t>
                      </a:r>
                    </a:p>
                  </a:txBody>
                  <a:tcPr/>
                </a:tc>
                <a:tc>
                  <a:txBody>
                    <a:bodyPr/>
                    <a:lstStyle/>
                    <a:p>
                      <a:pPr algn="ctr"/>
                      <a:r>
                        <a:rPr lang="es-CL" dirty="0"/>
                        <a:t>95</a:t>
                      </a:r>
                    </a:p>
                  </a:txBody>
                  <a:tcPr/>
                </a:tc>
                <a:tc>
                  <a:txBody>
                    <a:bodyPr/>
                    <a:lstStyle/>
                    <a:p>
                      <a:pPr algn="ctr"/>
                      <a:r>
                        <a:rPr lang="es-CL" dirty="0"/>
                        <a:t>86,4</a:t>
                      </a:r>
                    </a:p>
                  </a:txBody>
                  <a:tcPr/>
                </a:tc>
                <a:tc>
                  <a:txBody>
                    <a:bodyPr/>
                    <a:lstStyle/>
                    <a:p>
                      <a:pPr algn="ctr"/>
                      <a:r>
                        <a:rPr lang="es-CL" dirty="0"/>
                        <a:t>82,8</a:t>
                      </a:r>
                    </a:p>
                  </a:txBody>
                  <a:tcPr/>
                </a:tc>
                <a:extLst>
                  <a:ext uri="{0D108BD9-81ED-4DB2-BD59-A6C34878D82A}">
                    <a16:rowId xmlns:a16="http://schemas.microsoft.com/office/drawing/2014/main" val="10001"/>
                  </a:ext>
                </a:extLst>
              </a:tr>
              <a:tr h="365760">
                <a:tc>
                  <a:txBody>
                    <a:bodyPr/>
                    <a:lstStyle/>
                    <a:p>
                      <a:r>
                        <a:rPr lang="es-ES" dirty="0"/>
                        <a:t>1B-B</a:t>
                      </a:r>
                      <a:endParaRPr lang="es-CL" dirty="0"/>
                    </a:p>
                  </a:txBody>
                  <a:tcPr/>
                </a:tc>
                <a:tc>
                  <a:txBody>
                    <a:bodyPr/>
                    <a:lstStyle/>
                    <a:p>
                      <a:pPr algn="ctr"/>
                      <a:r>
                        <a:rPr lang="es-CL" dirty="0"/>
                        <a:t>72,8</a:t>
                      </a:r>
                    </a:p>
                  </a:txBody>
                  <a:tcPr/>
                </a:tc>
                <a:tc>
                  <a:txBody>
                    <a:bodyPr/>
                    <a:lstStyle/>
                    <a:p>
                      <a:pPr algn="ctr"/>
                      <a:r>
                        <a:rPr lang="es-CL" dirty="0"/>
                        <a:t>73,3</a:t>
                      </a:r>
                    </a:p>
                  </a:txBody>
                  <a:tcPr/>
                </a:tc>
                <a:tc>
                  <a:txBody>
                    <a:bodyPr/>
                    <a:lstStyle/>
                    <a:p>
                      <a:pPr algn="ctr"/>
                      <a:r>
                        <a:rPr lang="es-CL" dirty="0"/>
                        <a:t>74,2</a:t>
                      </a:r>
                    </a:p>
                  </a:txBody>
                  <a:tcPr/>
                </a:tc>
                <a:tc>
                  <a:txBody>
                    <a:bodyPr/>
                    <a:lstStyle/>
                    <a:p>
                      <a:pPr algn="ctr"/>
                      <a:r>
                        <a:rPr lang="es-CL" dirty="0"/>
                        <a:t>68,5</a:t>
                      </a:r>
                    </a:p>
                  </a:txBody>
                  <a:tcPr/>
                </a:tc>
                <a:extLst>
                  <a:ext uri="{0D108BD9-81ED-4DB2-BD59-A6C34878D82A}">
                    <a16:rowId xmlns:a16="http://schemas.microsoft.com/office/drawing/2014/main" val="10002"/>
                  </a:ext>
                </a:extLst>
              </a:tr>
              <a:tr h="365760">
                <a:tc>
                  <a:txBody>
                    <a:bodyPr/>
                    <a:lstStyle/>
                    <a:p>
                      <a:r>
                        <a:rPr lang="es-CL" altLang="es-ES" dirty="0"/>
                        <a:t>1</a:t>
                      </a:r>
                      <a:r>
                        <a:rPr lang="es-ES" dirty="0"/>
                        <a:t>B-</a:t>
                      </a:r>
                      <a:r>
                        <a:rPr lang="es-CL" altLang="es-ES" dirty="0"/>
                        <a:t>C</a:t>
                      </a:r>
                    </a:p>
                  </a:txBody>
                  <a:tcPr/>
                </a:tc>
                <a:tc>
                  <a:txBody>
                    <a:bodyPr/>
                    <a:lstStyle/>
                    <a:p>
                      <a:pPr algn="ctr"/>
                      <a:r>
                        <a:rPr lang="es-CL" dirty="0"/>
                        <a:t>65</a:t>
                      </a:r>
                    </a:p>
                  </a:txBody>
                  <a:tcPr/>
                </a:tc>
                <a:tc>
                  <a:txBody>
                    <a:bodyPr/>
                    <a:lstStyle/>
                    <a:p>
                      <a:pPr algn="ctr"/>
                      <a:r>
                        <a:rPr lang="es-CL" dirty="0"/>
                        <a:t>60</a:t>
                      </a:r>
                    </a:p>
                  </a:txBody>
                  <a:tcPr/>
                </a:tc>
                <a:tc>
                  <a:txBody>
                    <a:bodyPr/>
                    <a:lstStyle/>
                    <a:p>
                      <a:pPr algn="ctr"/>
                      <a:r>
                        <a:rPr lang="es-CL" dirty="0"/>
                        <a:t>56</a:t>
                      </a:r>
                    </a:p>
                  </a:txBody>
                  <a:tcPr/>
                </a:tc>
                <a:tc>
                  <a:txBody>
                    <a:bodyPr/>
                    <a:lstStyle/>
                    <a:p>
                      <a:pPr algn="ctr"/>
                      <a:r>
                        <a:rPr lang="es-CL" dirty="0"/>
                        <a:t>60</a:t>
                      </a:r>
                    </a:p>
                  </a:txBody>
                  <a:tcPr/>
                </a:tc>
                <a:extLst>
                  <a:ext uri="{0D108BD9-81ED-4DB2-BD59-A6C34878D82A}">
                    <a16:rowId xmlns:a16="http://schemas.microsoft.com/office/drawing/2014/main" val="10003"/>
                  </a:ext>
                </a:extLst>
              </a:tr>
              <a:tr h="365760">
                <a:tc>
                  <a:txBody>
                    <a:bodyPr/>
                    <a:lstStyle/>
                    <a:p>
                      <a:r>
                        <a:rPr lang="es-CL" altLang="es-ES" dirty="0"/>
                        <a:t>1</a:t>
                      </a:r>
                      <a:r>
                        <a:rPr lang="es-ES" dirty="0"/>
                        <a:t>B-</a:t>
                      </a:r>
                      <a:r>
                        <a:rPr lang="es-CL" altLang="es-ES" dirty="0"/>
                        <a:t>D</a:t>
                      </a:r>
                    </a:p>
                  </a:txBody>
                  <a:tcPr/>
                </a:tc>
                <a:tc>
                  <a:txBody>
                    <a:bodyPr/>
                    <a:lstStyle/>
                    <a:p>
                      <a:pPr algn="ctr"/>
                      <a:r>
                        <a:rPr lang="es-CL" dirty="0"/>
                        <a:t>84,1</a:t>
                      </a:r>
                    </a:p>
                  </a:txBody>
                  <a:tcPr/>
                </a:tc>
                <a:tc>
                  <a:txBody>
                    <a:bodyPr/>
                    <a:lstStyle/>
                    <a:p>
                      <a:pPr algn="ctr"/>
                      <a:r>
                        <a:rPr lang="es-CL" dirty="0"/>
                        <a:t>79,5</a:t>
                      </a:r>
                    </a:p>
                  </a:txBody>
                  <a:tcPr/>
                </a:tc>
                <a:tc>
                  <a:txBody>
                    <a:bodyPr/>
                    <a:lstStyle/>
                    <a:p>
                      <a:pPr algn="ctr"/>
                      <a:r>
                        <a:rPr lang="es-CL" dirty="0"/>
                        <a:t>78,3</a:t>
                      </a:r>
                    </a:p>
                  </a:txBody>
                  <a:tcPr/>
                </a:tc>
                <a:tc>
                  <a:txBody>
                    <a:bodyPr/>
                    <a:lstStyle/>
                    <a:p>
                      <a:pPr algn="ctr"/>
                      <a:r>
                        <a:rPr lang="es-CL" dirty="0"/>
                        <a:t>81,6</a:t>
                      </a:r>
                    </a:p>
                  </a:txBody>
                  <a:tcPr/>
                </a:tc>
                <a:extLst>
                  <a:ext uri="{0D108BD9-81ED-4DB2-BD59-A6C34878D82A}">
                    <a16:rowId xmlns:a16="http://schemas.microsoft.com/office/drawing/2014/main" val="10004"/>
                  </a:ext>
                </a:extLst>
              </a:tr>
              <a:tr h="365760">
                <a:tc>
                  <a:txBody>
                    <a:bodyPr/>
                    <a:lstStyle/>
                    <a:p>
                      <a:r>
                        <a:rPr lang="es-CL" altLang="es-ES" dirty="0"/>
                        <a:t>2</a:t>
                      </a:r>
                      <a:r>
                        <a:rPr lang="es-ES" dirty="0"/>
                        <a:t>B-A</a:t>
                      </a:r>
                      <a:endParaRPr lang="es-CL" dirty="0"/>
                    </a:p>
                  </a:txBody>
                  <a:tcPr/>
                </a:tc>
                <a:tc>
                  <a:txBody>
                    <a:bodyPr/>
                    <a:lstStyle/>
                    <a:p>
                      <a:pPr algn="ctr"/>
                      <a:r>
                        <a:rPr lang="es-CL" dirty="0"/>
                        <a:t>78,8</a:t>
                      </a:r>
                    </a:p>
                  </a:txBody>
                  <a:tcPr/>
                </a:tc>
                <a:tc>
                  <a:txBody>
                    <a:bodyPr/>
                    <a:lstStyle/>
                    <a:p>
                      <a:pPr algn="ctr"/>
                      <a:r>
                        <a:rPr lang="es-CL" dirty="0"/>
                        <a:t>78,7</a:t>
                      </a:r>
                    </a:p>
                  </a:txBody>
                  <a:tcPr/>
                </a:tc>
                <a:tc>
                  <a:txBody>
                    <a:bodyPr/>
                    <a:lstStyle/>
                    <a:p>
                      <a:pPr algn="ctr"/>
                      <a:r>
                        <a:rPr lang="es-CL" dirty="0"/>
                        <a:t>66,6</a:t>
                      </a:r>
                    </a:p>
                  </a:txBody>
                  <a:tcPr/>
                </a:tc>
                <a:tc>
                  <a:txBody>
                    <a:bodyPr/>
                    <a:lstStyle/>
                    <a:p>
                      <a:pPr algn="ctr"/>
                      <a:r>
                        <a:rPr lang="es-CL" dirty="0"/>
                        <a:t>65</a:t>
                      </a:r>
                    </a:p>
                  </a:txBody>
                  <a:tcPr/>
                </a:tc>
                <a:extLst>
                  <a:ext uri="{0D108BD9-81ED-4DB2-BD59-A6C34878D82A}">
                    <a16:rowId xmlns:a16="http://schemas.microsoft.com/office/drawing/2014/main" val="10005"/>
                  </a:ext>
                </a:extLst>
              </a:tr>
              <a:tr h="365760">
                <a:tc>
                  <a:txBody>
                    <a:bodyPr/>
                    <a:lstStyle/>
                    <a:p>
                      <a:r>
                        <a:rPr lang="es-CL" altLang="es-ES" dirty="0"/>
                        <a:t>2</a:t>
                      </a:r>
                      <a:r>
                        <a:rPr lang="es-ES" dirty="0"/>
                        <a:t>B-B</a:t>
                      </a:r>
                      <a:endParaRPr lang="es-CL" dirty="0"/>
                    </a:p>
                  </a:txBody>
                  <a:tcPr/>
                </a:tc>
                <a:tc>
                  <a:txBody>
                    <a:bodyPr/>
                    <a:lstStyle/>
                    <a:p>
                      <a:pPr algn="ctr"/>
                      <a:r>
                        <a:rPr lang="es-CL" dirty="0"/>
                        <a:t>93,5</a:t>
                      </a:r>
                    </a:p>
                  </a:txBody>
                  <a:tcPr/>
                </a:tc>
                <a:tc>
                  <a:txBody>
                    <a:bodyPr/>
                    <a:lstStyle/>
                    <a:p>
                      <a:pPr algn="ctr"/>
                      <a:r>
                        <a:rPr lang="es-CL" dirty="0"/>
                        <a:t>82,4</a:t>
                      </a:r>
                    </a:p>
                  </a:txBody>
                  <a:tcPr/>
                </a:tc>
                <a:tc>
                  <a:txBody>
                    <a:bodyPr/>
                    <a:lstStyle/>
                    <a:p>
                      <a:pPr algn="ctr"/>
                      <a:r>
                        <a:rPr lang="es-CL" dirty="0"/>
                        <a:t>75</a:t>
                      </a:r>
                    </a:p>
                  </a:txBody>
                  <a:tcPr/>
                </a:tc>
                <a:tc>
                  <a:txBody>
                    <a:bodyPr/>
                    <a:lstStyle/>
                    <a:p>
                      <a:pPr algn="ctr"/>
                      <a:r>
                        <a:rPr lang="es-CL" dirty="0"/>
                        <a:t>97,1</a:t>
                      </a:r>
                    </a:p>
                  </a:txBody>
                  <a:tcPr/>
                </a:tc>
                <a:extLst>
                  <a:ext uri="{0D108BD9-81ED-4DB2-BD59-A6C34878D82A}">
                    <a16:rowId xmlns:a16="http://schemas.microsoft.com/office/drawing/2014/main" val="10006"/>
                  </a:ext>
                </a:extLst>
              </a:tr>
              <a:tr h="365760">
                <a:tc>
                  <a:txBody>
                    <a:bodyPr/>
                    <a:lstStyle/>
                    <a:p>
                      <a:r>
                        <a:rPr lang="es-CL" dirty="0"/>
                        <a:t>3B-A</a:t>
                      </a:r>
                    </a:p>
                  </a:txBody>
                  <a:tcPr/>
                </a:tc>
                <a:tc>
                  <a:txBody>
                    <a:bodyPr/>
                    <a:lstStyle/>
                    <a:p>
                      <a:pPr algn="ctr"/>
                      <a:r>
                        <a:rPr lang="es-CL" dirty="0"/>
                        <a:t>68,3</a:t>
                      </a:r>
                    </a:p>
                  </a:txBody>
                  <a:tcPr/>
                </a:tc>
                <a:tc>
                  <a:txBody>
                    <a:bodyPr/>
                    <a:lstStyle/>
                    <a:p>
                      <a:pPr algn="ctr"/>
                      <a:r>
                        <a:rPr lang="es-CL" dirty="0"/>
                        <a:t>64,3</a:t>
                      </a:r>
                    </a:p>
                  </a:txBody>
                  <a:tcPr/>
                </a:tc>
                <a:tc>
                  <a:txBody>
                    <a:bodyPr/>
                    <a:lstStyle/>
                    <a:p>
                      <a:pPr algn="ctr"/>
                      <a:r>
                        <a:rPr lang="es-CL" dirty="0"/>
                        <a:t>77,5</a:t>
                      </a:r>
                    </a:p>
                  </a:txBody>
                  <a:tcPr/>
                </a:tc>
                <a:tc>
                  <a:txBody>
                    <a:bodyPr/>
                    <a:lstStyle/>
                    <a:p>
                      <a:pPr algn="ctr"/>
                      <a:r>
                        <a:rPr lang="es-CL" dirty="0"/>
                        <a:t>51,6</a:t>
                      </a:r>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L"/>
          </a:p>
        </p:txBody>
      </p:sp>
      <p:graphicFrame>
        <p:nvGraphicFramePr>
          <p:cNvPr id="4" name="Marcador de contenido 3"/>
          <p:cNvGraphicFramePr>
            <a:graphicFrameLocks noGrp="1"/>
          </p:cNvGraphicFramePr>
          <p:nvPr>
            <p:ph idx="1"/>
          </p:nvPr>
        </p:nvGraphicFramePr>
        <p:xfrm>
          <a:off x="1463675" y="2119313"/>
          <a:ext cx="6196012" cy="1854200"/>
        </p:xfrm>
        <a:graphic>
          <a:graphicData uri="http://schemas.openxmlformats.org/drawingml/2006/table">
            <a:tbl>
              <a:tblPr firstRow="1" bandRow="1">
                <a:tableStyleId>{5C22544A-7EE6-4342-B048-85BDC9FD1C3A}</a:tableStyleId>
              </a:tblPr>
              <a:tblGrid>
                <a:gridCol w="6196012">
                  <a:extLst>
                    <a:ext uri="{9D8B030D-6E8A-4147-A177-3AD203B41FA5}">
                      <a16:colId xmlns:a16="http://schemas.microsoft.com/office/drawing/2014/main" val="20000"/>
                    </a:ext>
                  </a:extLst>
                </a:gridCol>
              </a:tblGrid>
              <a:tr h="370840">
                <a:tc>
                  <a:txBody>
                    <a:bodyPr/>
                    <a:lstStyle/>
                    <a:p>
                      <a:endParaRPr lang="es-CL"/>
                    </a:p>
                  </a:txBody>
                  <a:tcPr/>
                </a:tc>
                <a:extLst>
                  <a:ext uri="{0D108BD9-81ED-4DB2-BD59-A6C34878D82A}">
                    <a16:rowId xmlns:a16="http://schemas.microsoft.com/office/drawing/2014/main" val="10000"/>
                  </a:ext>
                </a:extLst>
              </a:tr>
              <a:tr h="370840">
                <a:tc>
                  <a:txBody>
                    <a:bodyPr/>
                    <a:lstStyle/>
                    <a:p>
                      <a:endParaRPr lang="es-CL"/>
                    </a:p>
                  </a:txBody>
                  <a:tcPr/>
                </a:tc>
                <a:extLst>
                  <a:ext uri="{0D108BD9-81ED-4DB2-BD59-A6C34878D82A}">
                    <a16:rowId xmlns:a16="http://schemas.microsoft.com/office/drawing/2014/main" val="10001"/>
                  </a:ext>
                </a:extLst>
              </a:tr>
              <a:tr h="370840">
                <a:tc>
                  <a:txBody>
                    <a:bodyPr/>
                    <a:lstStyle/>
                    <a:p>
                      <a:endParaRPr lang="es-CL"/>
                    </a:p>
                  </a:txBody>
                  <a:tcPr/>
                </a:tc>
                <a:extLst>
                  <a:ext uri="{0D108BD9-81ED-4DB2-BD59-A6C34878D82A}">
                    <a16:rowId xmlns:a16="http://schemas.microsoft.com/office/drawing/2014/main" val="10002"/>
                  </a:ext>
                </a:extLst>
              </a:tr>
              <a:tr h="370840">
                <a:tc>
                  <a:txBody>
                    <a:bodyPr/>
                    <a:lstStyle/>
                    <a:p>
                      <a:endParaRPr lang="es-CL"/>
                    </a:p>
                  </a:txBody>
                  <a:tcPr/>
                </a:tc>
                <a:extLst>
                  <a:ext uri="{0D108BD9-81ED-4DB2-BD59-A6C34878D82A}">
                    <a16:rowId xmlns:a16="http://schemas.microsoft.com/office/drawing/2014/main" val="10003"/>
                  </a:ext>
                </a:extLst>
              </a:tr>
              <a:tr h="370840">
                <a:tc>
                  <a:txBody>
                    <a:bodyPr/>
                    <a:lstStyle/>
                    <a:p>
                      <a:endParaRPr lang="es-CL" dirty="0"/>
                    </a:p>
                  </a:txBody>
                  <a:tcPr/>
                </a:tc>
                <a:extLst>
                  <a:ext uri="{0D108BD9-81ED-4DB2-BD59-A6C34878D82A}">
                    <a16:rowId xmlns:a16="http://schemas.microsoft.com/office/drawing/2014/main" val="10004"/>
                  </a:ext>
                </a:extLst>
              </a:tr>
            </a:tbl>
          </a:graphicData>
        </a:graphic>
      </p:graphicFrame>
      <p:graphicFrame>
        <p:nvGraphicFramePr>
          <p:cNvPr id="5" name="Tabla 4"/>
          <p:cNvGraphicFramePr>
            <a:graphicFrameLocks noGrp="1"/>
          </p:cNvGraphicFramePr>
          <p:nvPr>
            <p:custDataLst>
              <p:tags r:id="rId1"/>
            </p:custDataLst>
          </p:nvPr>
        </p:nvGraphicFramePr>
        <p:xfrm>
          <a:off x="1463675" y="1397000"/>
          <a:ext cx="6235700" cy="4062730"/>
        </p:xfrm>
        <a:graphic>
          <a:graphicData uri="http://schemas.openxmlformats.org/drawingml/2006/table">
            <a:tbl>
              <a:tblPr firstRow="1" bandRow="1">
                <a:tableStyleId>{5C22544A-7EE6-4342-B048-85BDC9FD1C3A}</a:tableStyleId>
              </a:tblPr>
              <a:tblGrid>
                <a:gridCol w="1247140">
                  <a:extLst>
                    <a:ext uri="{9D8B030D-6E8A-4147-A177-3AD203B41FA5}">
                      <a16:colId xmlns:a16="http://schemas.microsoft.com/office/drawing/2014/main" val="20000"/>
                    </a:ext>
                  </a:extLst>
                </a:gridCol>
                <a:gridCol w="1247140">
                  <a:extLst>
                    <a:ext uri="{9D8B030D-6E8A-4147-A177-3AD203B41FA5}">
                      <a16:colId xmlns:a16="http://schemas.microsoft.com/office/drawing/2014/main" val="20001"/>
                    </a:ext>
                  </a:extLst>
                </a:gridCol>
                <a:gridCol w="1247140">
                  <a:extLst>
                    <a:ext uri="{9D8B030D-6E8A-4147-A177-3AD203B41FA5}">
                      <a16:colId xmlns:a16="http://schemas.microsoft.com/office/drawing/2014/main" val="20002"/>
                    </a:ext>
                  </a:extLst>
                </a:gridCol>
                <a:gridCol w="1247140">
                  <a:extLst>
                    <a:ext uri="{9D8B030D-6E8A-4147-A177-3AD203B41FA5}">
                      <a16:colId xmlns:a16="http://schemas.microsoft.com/office/drawing/2014/main" val="20003"/>
                    </a:ext>
                  </a:extLst>
                </a:gridCol>
                <a:gridCol w="1247140">
                  <a:extLst>
                    <a:ext uri="{9D8B030D-6E8A-4147-A177-3AD203B41FA5}">
                      <a16:colId xmlns:a16="http://schemas.microsoft.com/office/drawing/2014/main" val="20004"/>
                    </a:ext>
                  </a:extLst>
                </a:gridCol>
              </a:tblGrid>
              <a:tr h="488950">
                <a:tc>
                  <a:txBody>
                    <a:bodyPr/>
                    <a:lstStyle/>
                    <a:p>
                      <a:r>
                        <a:rPr lang="es-ES" dirty="0"/>
                        <a:t>Curso </a:t>
                      </a:r>
                      <a:endParaRPr lang="es-CL" dirty="0"/>
                    </a:p>
                  </a:txBody>
                  <a:tcPr/>
                </a:tc>
                <a:tc>
                  <a:txBody>
                    <a:bodyPr/>
                    <a:lstStyle/>
                    <a:p>
                      <a:r>
                        <a:rPr lang="es-ES" dirty="0"/>
                        <a:t>Marzo </a:t>
                      </a:r>
                      <a:endParaRPr lang="es-CL" dirty="0"/>
                    </a:p>
                  </a:txBody>
                  <a:tcPr/>
                </a:tc>
                <a:tc>
                  <a:txBody>
                    <a:bodyPr/>
                    <a:lstStyle/>
                    <a:p>
                      <a:r>
                        <a:rPr lang="es-ES" dirty="0"/>
                        <a:t>Abril </a:t>
                      </a:r>
                      <a:endParaRPr lang="es-CL" dirty="0"/>
                    </a:p>
                  </a:txBody>
                  <a:tcPr/>
                </a:tc>
                <a:tc>
                  <a:txBody>
                    <a:bodyPr/>
                    <a:lstStyle/>
                    <a:p>
                      <a:r>
                        <a:rPr lang="es-ES" dirty="0"/>
                        <a:t>Mayo </a:t>
                      </a:r>
                      <a:endParaRPr lang="es-CL" dirty="0"/>
                    </a:p>
                  </a:txBody>
                  <a:tcPr/>
                </a:tc>
                <a:tc>
                  <a:txBody>
                    <a:bodyPr/>
                    <a:lstStyle/>
                    <a:p>
                      <a:r>
                        <a:rPr lang="es-ES" dirty="0"/>
                        <a:t>Junio </a:t>
                      </a:r>
                      <a:endParaRPr lang="es-CL" dirty="0"/>
                    </a:p>
                  </a:txBody>
                  <a:tcPr/>
                </a:tc>
                <a:extLst>
                  <a:ext uri="{0D108BD9-81ED-4DB2-BD59-A6C34878D82A}">
                    <a16:rowId xmlns:a16="http://schemas.microsoft.com/office/drawing/2014/main" val="10000"/>
                  </a:ext>
                </a:extLst>
              </a:tr>
              <a:tr h="488950">
                <a:tc>
                  <a:txBody>
                    <a:bodyPr/>
                    <a:lstStyle/>
                    <a:p>
                      <a:r>
                        <a:rPr lang="es-CL" altLang="es-ES" dirty="0"/>
                        <a:t>3</a:t>
                      </a:r>
                      <a:r>
                        <a:rPr lang="es-ES" dirty="0"/>
                        <a:t> B-</a:t>
                      </a:r>
                      <a:r>
                        <a:rPr lang="es-CL" altLang="es-ES" dirty="0"/>
                        <a:t>B</a:t>
                      </a:r>
                    </a:p>
                  </a:txBody>
                  <a:tcPr/>
                </a:tc>
                <a:tc>
                  <a:txBody>
                    <a:bodyPr/>
                    <a:lstStyle/>
                    <a:p>
                      <a:pPr algn="ctr"/>
                      <a:r>
                        <a:rPr lang="es-CL" dirty="0"/>
                        <a:t>72,8</a:t>
                      </a:r>
                    </a:p>
                  </a:txBody>
                  <a:tcPr/>
                </a:tc>
                <a:tc>
                  <a:txBody>
                    <a:bodyPr/>
                    <a:lstStyle/>
                    <a:p>
                      <a:pPr algn="ctr"/>
                      <a:r>
                        <a:rPr lang="es-CL" dirty="0"/>
                        <a:t>83,1</a:t>
                      </a:r>
                    </a:p>
                  </a:txBody>
                  <a:tcPr/>
                </a:tc>
                <a:tc>
                  <a:txBody>
                    <a:bodyPr/>
                    <a:lstStyle/>
                    <a:p>
                      <a:pPr algn="ctr"/>
                      <a:r>
                        <a:rPr lang="es-CL" dirty="0"/>
                        <a:t>64,2</a:t>
                      </a:r>
                    </a:p>
                  </a:txBody>
                  <a:tcPr/>
                </a:tc>
                <a:tc>
                  <a:txBody>
                    <a:bodyPr/>
                    <a:lstStyle/>
                    <a:p>
                      <a:pPr algn="ctr"/>
                      <a:r>
                        <a:rPr lang="es-CL" dirty="0"/>
                        <a:t>64,2</a:t>
                      </a:r>
                    </a:p>
                  </a:txBody>
                  <a:tcPr/>
                </a:tc>
                <a:extLst>
                  <a:ext uri="{0D108BD9-81ED-4DB2-BD59-A6C34878D82A}">
                    <a16:rowId xmlns:a16="http://schemas.microsoft.com/office/drawing/2014/main" val="10001"/>
                  </a:ext>
                </a:extLst>
              </a:tr>
              <a:tr h="488950">
                <a:tc>
                  <a:txBody>
                    <a:bodyPr/>
                    <a:lstStyle/>
                    <a:p>
                      <a:r>
                        <a:rPr lang="es-CL" altLang="es-ES" dirty="0"/>
                        <a:t>4</a:t>
                      </a:r>
                      <a:r>
                        <a:rPr lang="es-ES" dirty="0"/>
                        <a:t> B-</a:t>
                      </a:r>
                      <a:r>
                        <a:rPr lang="es-CL" altLang="es-ES" dirty="0"/>
                        <a:t>A</a:t>
                      </a:r>
                    </a:p>
                  </a:txBody>
                  <a:tcPr/>
                </a:tc>
                <a:tc>
                  <a:txBody>
                    <a:bodyPr/>
                    <a:lstStyle/>
                    <a:p>
                      <a:pPr algn="ctr"/>
                      <a:r>
                        <a:rPr lang="es-CL" dirty="0"/>
                        <a:t>85,6</a:t>
                      </a:r>
                    </a:p>
                  </a:txBody>
                  <a:tcPr/>
                </a:tc>
                <a:tc>
                  <a:txBody>
                    <a:bodyPr/>
                    <a:lstStyle/>
                    <a:p>
                      <a:pPr algn="ctr"/>
                      <a:r>
                        <a:rPr lang="es-CL" dirty="0"/>
                        <a:t>91,4</a:t>
                      </a:r>
                    </a:p>
                  </a:txBody>
                  <a:tcPr/>
                </a:tc>
                <a:tc>
                  <a:txBody>
                    <a:bodyPr/>
                    <a:lstStyle/>
                    <a:p>
                      <a:pPr algn="ctr"/>
                      <a:r>
                        <a:rPr lang="es-CL" dirty="0"/>
                        <a:t>71,2</a:t>
                      </a:r>
                    </a:p>
                  </a:txBody>
                  <a:tcPr/>
                </a:tc>
                <a:tc>
                  <a:txBody>
                    <a:bodyPr/>
                    <a:lstStyle/>
                    <a:p>
                      <a:pPr algn="ctr"/>
                      <a:r>
                        <a:rPr lang="es-CL" dirty="0"/>
                        <a:t>97,5</a:t>
                      </a:r>
                    </a:p>
                  </a:txBody>
                  <a:tcPr/>
                </a:tc>
                <a:extLst>
                  <a:ext uri="{0D108BD9-81ED-4DB2-BD59-A6C34878D82A}">
                    <a16:rowId xmlns:a16="http://schemas.microsoft.com/office/drawing/2014/main" val="10002"/>
                  </a:ext>
                </a:extLst>
              </a:tr>
              <a:tr h="488950">
                <a:tc>
                  <a:txBody>
                    <a:bodyPr/>
                    <a:lstStyle/>
                    <a:p>
                      <a:r>
                        <a:rPr lang="es-CL" dirty="0"/>
                        <a:t>4 B-B</a:t>
                      </a:r>
                    </a:p>
                  </a:txBody>
                  <a:tcPr/>
                </a:tc>
                <a:tc>
                  <a:txBody>
                    <a:bodyPr/>
                    <a:lstStyle/>
                    <a:p>
                      <a:pPr algn="ctr"/>
                      <a:r>
                        <a:rPr lang="es-CL" dirty="0"/>
                        <a:t>91,4</a:t>
                      </a:r>
                    </a:p>
                  </a:txBody>
                  <a:tcPr/>
                </a:tc>
                <a:tc>
                  <a:txBody>
                    <a:bodyPr/>
                    <a:lstStyle/>
                    <a:p>
                      <a:pPr algn="ctr"/>
                      <a:r>
                        <a:rPr lang="es-CL" dirty="0"/>
                        <a:t>78,5</a:t>
                      </a:r>
                    </a:p>
                  </a:txBody>
                  <a:tcPr/>
                </a:tc>
                <a:tc>
                  <a:txBody>
                    <a:bodyPr/>
                    <a:lstStyle/>
                    <a:p>
                      <a:pPr algn="ctr"/>
                      <a:r>
                        <a:rPr lang="es-CL" dirty="0"/>
                        <a:t>72,8</a:t>
                      </a:r>
                    </a:p>
                  </a:txBody>
                  <a:tcPr/>
                </a:tc>
                <a:tc>
                  <a:txBody>
                    <a:bodyPr/>
                    <a:lstStyle/>
                    <a:p>
                      <a:pPr algn="ctr"/>
                      <a:r>
                        <a:rPr lang="es-CL" dirty="0"/>
                        <a:t>68,5</a:t>
                      </a:r>
                    </a:p>
                  </a:txBody>
                  <a:tcPr/>
                </a:tc>
                <a:extLst>
                  <a:ext uri="{0D108BD9-81ED-4DB2-BD59-A6C34878D82A}">
                    <a16:rowId xmlns:a16="http://schemas.microsoft.com/office/drawing/2014/main" val="10003"/>
                  </a:ext>
                </a:extLst>
              </a:tr>
              <a:tr h="488950">
                <a:tc>
                  <a:txBody>
                    <a:bodyPr/>
                    <a:lstStyle/>
                    <a:p>
                      <a:r>
                        <a:rPr lang="es-CL" altLang="es-ES" dirty="0"/>
                        <a:t>5 B-A</a:t>
                      </a:r>
                    </a:p>
                  </a:txBody>
                  <a:tcPr/>
                </a:tc>
                <a:tc>
                  <a:txBody>
                    <a:bodyPr/>
                    <a:lstStyle/>
                    <a:p>
                      <a:pPr algn="ctr"/>
                      <a:r>
                        <a:rPr lang="es-CL" dirty="0"/>
                        <a:t>75</a:t>
                      </a:r>
                    </a:p>
                  </a:txBody>
                  <a:tcPr/>
                </a:tc>
                <a:tc>
                  <a:txBody>
                    <a:bodyPr/>
                    <a:lstStyle/>
                    <a:p>
                      <a:pPr algn="ctr"/>
                      <a:r>
                        <a:rPr lang="es-CL" dirty="0"/>
                        <a:t>69,6</a:t>
                      </a:r>
                    </a:p>
                  </a:txBody>
                  <a:tcPr/>
                </a:tc>
                <a:tc>
                  <a:txBody>
                    <a:bodyPr/>
                    <a:lstStyle/>
                    <a:p>
                      <a:pPr algn="ctr"/>
                      <a:r>
                        <a:rPr lang="es-CL" dirty="0"/>
                        <a:t>55</a:t>
                      </a:r>
                    </a:p>
                  </a:txBody>
                  <a:tcPr/>
                </a:tc>
                <a:tc>
                  <a:txBody>
                    <a:bodyPr/>
                    <a:lstStyle/>
                    <a:p>
                      <a:pPr algn="ctr"/>
                      <a:r>
                        <a:rPr lang="es-CL" dirty="0"/>
                        <a:t>61,6</a:t>
                      </a:r>
                    </a:p>
                  </a:txBody>
                  <a:tcPr/>
                </a:tc>
                <a:extLst>
                  <a:ext uri="{0D108BD9-81ED-4DB2-BD59-A6C34878D82A}">
                    <a16:rowId xmlns:a16="http://schemas.microsoft.com/office/drawing/2014/main" val="10004"/>
                  </a:ext>
                </a:extLst>
              </a:tr>
              <a:tr h="488950">
                <a:tc>
                  <a:txBody>
                    <a:bodyPr/>
                    <a:lstStyle/>
                    <a:p>
                      <a:pPr>
                        <a:buNone/>
                      </a:pPr>
                      <a:r>
                        <a:rPr lang="es-CL" altLang="es-ES" dirty="0"/>
                        <a:t>7 B-A</a:t>
                      </a:r>
                    </a:p>
                  </a:txBody>
                  <a:tcPr/>
                </a:tc>
                <a:tc>
                  <a:txBody>
                    <a:bodyPr/>
                    <a:lstStyle/>
                    <a:p>
                      <a:pPr algn="ctr">
                        <a:buNone/>
                      </a:pPr>
                      <a:r>
                        <a:rPr lang="es-CL" altLang="en-US" dirty="0"/>
                        <a:t>67,5</a:t>
                      </a:r>
                    </a:p>
                  </a:txBody>
                  <a:tcPr/>
                </a:tc>
                <a:tc>
                  <a:txBody>
                    <a:bodyPr/>
                    <a:lstStyle/>
                    <a:p>
                      <a:pPr algn="ctr">
                        <a:buNone/>
                      </a:pPr>
                      <a:r>
                        <a:rPr lang="es-CL" altLang="en-US" dirty="0"/>
                        <a:t>71,5</a:t>
                      </a:r>
                    </a:p>
                  </a:txBody>
                  <a:tcPr/>
                </a:tc>
                <a:tc>
                  <a:txBody>
                    <a:bodyPr/>
                    <a:lstStyle/>
                    <a:p>
                      <a:pPr algn="ctr">
                        <a:buNone/>
                      </a:pPr>
                      <a:r>
                        <a:rPr lang="es-CL" altLang="en-US" dirty="0"/>
                        <a:t>73,5</a:t>
                      </a:r>
                    </a:p>
                  </a:txBody>
                  <a:tcPr/>
                </a:tc>
                <a:tc>
                  <a:txBody>
                    <a:bodyPr/>
                    <a:lstStyle/>
                    <a:p>
                      <a:pPr algn="ctr">
                        <a:buNone/>
                      </a:pPr>
                      <a:r>
                        <a:rPr lang="es-CL" altLang="en-US" dirty="0"/>
                        <a:t>67,5</a:t>
                      </a:r>
                    </a:p>
                  </a:txBody>
                  <a:tcPr/>
                </a:tc>
                <a:extLst>
                  <a:ext uri="{0D108BD9-81ED-4DB2-BD59-A6C34878D82A}">
                    <a16:rowId xmlns:a16="http://schemas.microsoft.com/office/drawing/2014/main" val="10005"/>
                  </a:ext>
                </a:extLst>
              </a:tr>
              <a:tr h="488950">
                <a:tc>
                  <a:txBody>
                    <a:bodyPr/>
                    <a:lstStyle/>
                    <a:p>
                      <a:pPr>
                        <a:buNone/>
                      </a:pPr>
                      <a:r>
                        <a:rPr lang="es-CL" altLang="es-ES" dirty="0"/>
                        <a:t>7 B-B/8 B A</a:t>
                      </a:r>
                    </a:p>
                  </a:txBody>
                  <a:tcPr/>
                </a:tc>
                <a:tc>
                  <a:txBody>
                    <a:bodyPr/>
                    <a:lstStyle/>
                    <a:p>
                      <a:pPr algn="ctr">
                        <a:buNone/>
                      </a:pPr>
                      <a:r>
                        <a:rPr lang="es-CL" altLang="en-US" dirty="0"/>
                        <a:t>71,6-76,2</a:t>
                      </a:r>
                    </a:p>
                  </a:txBody>
                  <a:tcPr/>
                </a:tc>
                <a:tc>
                  <a:txBody>
                    <a:bodyPr/>
                    <a:lstStyle/>
                    <a:p>
                      <a:pPr algn="ctr">
                        <a:buNone/>
                      </a:pPr>
                      <a:r>
                        <a:rPr lang="es-CL" altLang="en-US" dirty="0"/>
                        <a:t>80-81,8</a:t>
                      </a:r>
                    </a:p>
                  </a:txBody>
                  <a:tcPr/>
                </a:tc>
                <a:tc>
                  <a:txBody>
                    <a:bodyPr/>
                    <a:lstStyle/>
                    <a:p>
                      <a:pPr algn="ctr">
                        <a:buNone/>
                      </a:pPr>
                      <a:r>
                        <a:rPr lang="es-CL" altLang="en-US" dirty="0"/>
                        <a:t>65-73,7</a:t>
                      </a:r>
                    </a:p>
                  </a:txBody>
                  <a:tcPr/>
                </a:tc>
                <a:tc>
                  <a:txBody>
                    <a:bodyPr/>
                    <a:lstStyle/>
                    <a:p>
                      <a:pPr algn="ctr">
                        <a:buNone/>
                      </a:pPr>
                      <a:r>
                        <a:rPr lang="es-CL" altLang="en-US" dirty="0"/>
                        <a:t>76,6-87,5</a:t>
                      </a:r>
                    </a:p>
                  </a:txBody>
                  <a:tcPr/>
                </a:tc>
                <a:extLst>
                  <a:ext uri="{0D108BD9-81ED-4DB2-BD59-A6C34878D82A}">
                    <a16:rowId xmlns:a16="http://schemas.microsoft.com/office/drawing/2014/main" val="10006"/>
                  </a:ext>
                </a:extLst>
              </a:tr>
              <a:tr h="488950">
                <a:tc>
                  <a:txBody>
                    <a:bodyPr/>
                    <a:lstStyle/>
                    <a:p>
                      <a:pPr>
                        <a:buNone/>
                      </a:pPr>
                      <a:r>
                        <a:rPr lang="es-CL" altLang="es-ES" dirty="0"/>
                        <a:t>8 B A</a:t>
                      </a:r>
                    </a:p>
                  </a:txBody>
                  <a:tcPr/>
                </a:tc>
                <a:tc>
                  <a:txBody>
                    <a:bodyPr/>
                    <a:lstStyle/>
                    <a:p>
                      <a:pPr algn="ctr">
                        <a:buNone/>
                      </a:pPr>
                      <a:r>
                        <a:rPr lang="es-CL" altLang="en-US" dirty="0"/>
                        <a:t>70</a:t>
                      </a:r>
                    </a:p>
                  </a:txBody>
                  <a:tcPr/>
                </a:tc>
                <a:tc>
                  <a:txBody>
                    <a:bodyPr/>
                    <a:lstStyle/>
                    <a:p>
                      <a:pPr algn="ctr">
                        <a:buNone/>
                      </a:pPr>
                      <a:r>
                        <a:rPr lang="es-CL" altLang="en-US" dirty="0"/>
                        <a:t>80</a:t>
                      </a:r>
                    </a:p>
                  </a:txBody>
                  <a:tcPr/>
                </a:tc>
                <a:tc>
                  <a:txBody>
                    <a:bodyPr/>
                    <a:lstStyle/>
                    <a:p>
                      <a:pPr algn="ctr">
                        <a:buNone/>
                      </a:pPr>
                      <a:r>
                        <a:rPr lang="es-CL" altLang="en-US" dirty="0"/>
                        <a:t>59</a:t>
                      </a:r>
                    </a:p>
                  </a:txBody>
                  <a:tcPr/>
                </a:tc>
                <a:tc>
                  <a:txBody>
                    <a:bodyPr/>
                    <a:lstStyle/>
                    <a:p>
                      <a:pPr algn="ctr">
                        <a:buNone/>
                      </a:pPr>
                      <a:r>
                        <a:rPr lang="es-CL" altLang="en-US" dirty="0"/>
                        <a:t>70</a:t>
                      </a:r>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a:t>Asistencia segundo semestre año 202</a:t>
            </a:r>
            <a:r>
              <a:rPr lang="es-CL" altLang="es-ES" dirty="0"/>
              <a:t>4</a:t>
            </a:r>
          </a:p>
        </p:txBody>
      </p:sp>
      <p:graphicFrame>
        <p:nvGraphicFramePr>
          <p:cNvPr id="4" name="Marcador de contenido 3"/>
          <p:cNvGraphicFramePr>
            <a:graphicFrameLocks noGrp="1"/>
          </p:cNvGraphicFramePr>
          <p:nvPr>
            <p:ph idx="1"/>
          </p:nvPr>
        </p:nvGraphicFramePr>
        <p:xfrm>
          <a:off x="1463675" y="2119313"/>
          <a:ext cx="6196008" cy="2966720"/>
        </p:xfrm>
        <a:graphic>
          <a:graphicData uri="http://schemas.openxmlformats.org/drawingml/2006/table">
            <a:tbl>
              <a:tblPr firstRow="1" bandRow="1">
                <a:tableStyleId>{5C22544A-7EE6-4342-B048-85BDC9FD1C3A}</a:tableStyleId>
              </a:tblPr>
              <a:tblGrid>
                <a:gridCol w="885144">
                  <a:extLst>
                    <a:ext uri="{9D8B030D-6E8A-4147-A177-3AD203B41FA5}">
                      <a16:colId xmlns:a16="http://schemas.microsoft.com/office/drawing/2014/main" val="20000"/>
                    </a:ext>
                  </a:extLst>
                </a:gridCol>
                <a:gridCol w="885144">
                  <a:extLst>
                    <a:ext uri="{9D8B030D-6E8A-4147-A177-3AD203B41FA5}">
                      <a16:colId xmlns:a16="http://schemas.microsoft.com/office/drawing/2014/main" val="20001"/>
                    </a:ext>
                  </a:extLst>
                </a:gridCol>
                <a:gridCol w="885144">
                  <a:extLst>
                    <a:ext uri="{9D8B030D-6E8A-4147-A177-3AD203B41FA5}">
                      <a16:colId xmlns:a16="http://schemas.microsoft.com/office/drawing/2014/main" val="20002"/>
                    </a:ext>
                  </a:extLst>
                </a:gridCol>
                <a:gridCol w="885144">
                  <a:extLst>
                    <a:ext uri="{9D8B030D-6E8A-4147-A177-3AD203B41FA5}">
                      <a16:colId xmlns:a16="http://schemas.microsoft.com/office/drawing/2014/main" val="20003"/>
                    </a:ext>
                  </a:extLst>
                </a:gridCol>
                <a:gridCol w="885144">
                  <a:extLst>
                    <a:ext uri="{9D8B030D-6E8A-4147-A177-3AD203B41FA5}">
                      <a16:colId xmlns:a16="http://schemas.microsoft.com/office/drawing/2014/main" val="20004"/>
                    </a:ext>
                  </a:extLst>
                </a:gridCol>
                <a:gridCol w="885144">
                  <a:extLst>
                    <a:ext uri="{9D8B030D-6E8A-4147-A177-3AD203B41FA5}">
                      <a16:colId xmlns:a16="http://schemas.microsoft.com/office/drawing/2014/main" val="20005"/>
                    </a:ext>
                  </a:extLst>
                </a:gridCol>
                <a:gridCol w="885144">
                  <a:extLst>
                    <a:ext uri="{9D8B030D-6E8A-4147-A177-3AD203B41FA5}">
                      <a16:colId xmlns:a16="http://schemas.microsoft.com/office/drawing/2014/main" val="20006"/>
                    </a:ext>
                  </a:extLst>
                </a:gridCol>
              </a:tblGrid>
              <a:tr h="370840">
                <a:tc>
                  <a:txBody>
                    <a:bodyPr/>
                    <a:lstStyle/>
                    <a:p>
                      <a:r>
                        <a:rPr lang="es-ES" dirty="0"/>
                        <a:t>Curso </a:t>
                      </a:r>
                      <a:endParaRPr lang="es-CL" dirty="0"/>
                    </a:p>
                  </a:txBody>
                  <a:tcPr/>
                </a:tc>
                <a:tc>
                  <a:txBody>
                    <a:bodyPr/>
                    <a:lstStyle/>
                    <a:p>
                      <a:pPr>
                        <a:buNone/>
                      </a:pPr>
                      <a:r>
                        <a:rPr lang="es-CL" altLang="en-US" dirty="0"/>
                        <a:t>julio</a:t>
                      </a:r>
                    </a:p>
                  </a:txBody>
                  <a:tcPr/>
                </a:tc>
                <a:tc>
                  <a:txBody>
                    <a:bodyPr/>
                    <a:lstStyle/>
                    <a:p>
                      <a:r>
                        <a:rPr lang="es-ES" dirty="0"/>
                        <a:t>Agosto </a:t>
                      </a:r>
                      <a:endParaRPr lang="es-CL" dirty="0"/>
                    </a:p>
                  </a:txBody>
                  <a:tcPr/>
                </a:tc>
                <a:tc>
                  <a:txBody>
                    <a:bodyPr/>
                    <a:lstStyle/>
                    <a:p>
                      <a:r>
                        <a:rPr lang="es-ES" dirty="0"/>
                        <a:t>Sept.</a:t>
                      </a:r>
                      <a:endParaRPr lang="es-CL" dirty="0"/>
                    </a:p>
                  </a:txBody>
                  <a:tcPr/>
                </a:tc>
                <a:tc>
                  <a:txBody>
                    <a:bodyPr/>
                    <a:lstStyle/>
                    <a:p>
                      <a:r>
                        <a:rPr lang="es-ES" dirty="0"/>
                        <a:t>Oct. </a:t>
                      </a:r>
                      <a:endParaRPr lang="es-CL" dirty="0"/>
                    </a:p>
                  </a:txBody>
                  <a:tcPr/>
                </a:tc>
                <a:tc>
                  <a:txBody>
                    <a:bodyPr/>
                    <a:lstStyle/>
                    <a:p>
                      <a:r>
                        <a:rPr lang="es-ES" dirty="0"/>
                        <a:t>Nov. </a:t>
                      </a:r>
                      <a:endParaRPr lang="es-CL" dirty="0"/>
                    </a:p>
                  </a:txBody>
                  <a:tcPr/>
                </a:tc>
                <a:tc>
                  <a:txBody>
                    <a:bodyPr/>
                    <a:lstStyle/>
                    <a:p>
                      <a:r>
                        <a:rPr lang="es-ES" dirty="0"/>
                        <a:t>Dic. </a:t>
                      </a:r>
                      <a:endParaRPr lang="es-CL" dirty="0"/>
                    </a:p>
                  </a:txBody>
                  <a:tcPr/>
                </a:tc>
                <a:extLst>
                  <a:ext uri="{0D108BD9-81ED-4DB2-BD59-A6C34878D82A}">
                    <a16:rowId xmlns:a16="http://schemas.microsoft.com/office/drawing/2014/main" val="10000"/>
                  </a:ext>
                </a:extLst>
              </a:tr>
              <a:tr h="370840">
                <a:tc>
                  <a:txBody>
                    <a:bodyPr/>
                    <a:lstStyle/>
                    <a:p>
                      <a:r>
                        <a:rPr lang="es-ES" dirty="0"/>
                        <a:t>NT 1 A</a:t>
                      </a:r>
                      <a:endParaRPr lang="es-CL" dirty="0"/>
                    </a:p>
                  </a:txBody>
                  <a:tcPr/>
                </a:tc>
                <a:tc>
                  <a:txBody>
                    <a:bodyPr/>
                    <a:lstStyle/>
                    <a:p>
                      <a:pPr algn="ctr">
                        <a:buNone/>
                      </a:pPr>
                      <a:r>
                        <a:rPr lang="es-CL" altLang="en-US" dirty="0"/>
                        <a:t>84,3</a:t>
                      </a:r>
                    </a:p>
                  </a:txBody>
                  <a:tcPr/>
                </a:tc>
                <a:tc>
                  <a:txBody>
                    <a:bodyPr/>
                    <a:lstStyle/>
                    <a:p>
                      <a:pPr algn="ctr"/>
                      <a:r>
                        <a:rPr lang="es-CL" dirty="0"/>
                        <a:t>71,9</a:t>
                      </a:r>
                    </a:p>
                  </a:txBody>
                  <a:tcPr/>
                </a:tc>
                <a:tc>
                  <a:txBody>
                    <a:bodyPr/>
                    <a:lstStyle/>
                    <a:p>
                      <a:pPr algn="ctr"/>
                      <a:r>
                        <a:rPr lang="es-CL" dirty="0"/>
                        <a:t>83,3</a:t>
                      </a:r>
                    </a:p>
                  </a:txBody>
                  <a:tcPr/>
                </a:tc>
                <a:tc>
                  <a:txBody>
                    <a:bodyPr/>
                    <a:lstStyle/>
                    <a:p>
                      <a:pPr algn="ctr"/>
                      <a:r>
                        <a:rPr lang="es-CL" dirty="0"/>
                        <a:t>73,4</a:t>
                      </a:r>
                    </a:p>
                  </a:txBody>
                  <a:tcPr/>
                </a:tc>
                <a:tc>
                  <a:txBody>
                    <a:bodyPr/>
                    <a:lstStyle/>
                    <a:p>
                      <a:pPr algn="ctr"/>
                      <a:r>
                        <a:rPr lang="es-CL" dirty="0"/>
                        <a:t>84,1</a:t>
                      </a:r>
                    </a:p>
                  </a:txBody>
                  <a:tcPr/>
                </a:tc>
                <a:tc>
                  <a:txBody>
                    <a:bodyPr/>
                    <a:lstStyle/>
                    <a:p>
                      <a:pPr algn="ctr"/>
                      <a:r>
                        <a:rPr lang="es-CL" dirty="0"/>
                        <a:t>98,8</a:t>
                      </a:r>
                    </a:p>
                  </a:txBody>
                  <a:tcPr/>
                </a:tc>
                <a:extLst>
                  <a:ext uri="{0D108BD9-81ED-4DB2-BD59-A6C34878D82A}">
                    <a16:rowId xmlns:a16="http://schemas.microsoft.com/office/drawing/2014/main" val="10001"/>
                  </a:ext>
                </a:extLst>
              </a:tr>
              <a:tr h="370840">
                <a:tc>
                  <a:txBody>
                    <a:bodyPr/>
                    <a:lstStyle/>
                    <a:p>
                      <a:r>
                        <a:rPr lang="es-ES" dirty="0"/>
                        <a:t>NT 1 B</a:t>
                      </a:r>
                      <a:endParaRPr lang="es-CL" dirty="0"/>
                    </a:p>
                  </a:txBody>
                  <a:tcPr/>
                </a:tc>
                <a:tc>
                  <a:txBody>
                    <a:bodyPr/>
                    <a:lstStyle/>
                    <a:p>
                      <a:pPr algn="ctr">
                        <a:buNone/>
                      </a:pPr>
                      <a:r>
                        <a:rPr lang="es-CL" altLang="en-US" dirty="0"/>
                        <a:t>75</a:t>
                      </a:r>
                    </a:p>
                  </a:txBody>
                  <a:tcPr/>
                </a:tc>
                <a:tc>
                  <a:txBody>
                    <a:bodyPr/>
                    <a:lstStyle/>
                    <a:p>
                      <a:pPr algn="ctr"/>
                      <a:r>
                        <a:rPr lang="es-CL" dirty="0"/>
                        <a:t>87,9</a:t>
                      </a:r>
                    </a:p>
                  </a:txBody>
                  <a:tcPr/>
                </a:tc>
                <a:tc>
                  <a:txBody>
                    <a:bodyPr/>
                    <a:lstStyle/>
                    <a:p>
                      <a:pPr algn="ctr"/>
                      <a:r>
                        <a:rPr lang="es-CL" dirty="0"/>
                        <a:t>81,2</a:t>
                      </a:r>
                    </a:p>
                  </a:txBody>
                  <a:tcPr/>
                </a:tc>
                <a:tc>
                  <a:txBody>
                    <a:bodyPr/>
                    <a:lstStyle/>
                    <a:p>
                      <a:pPr algn="ctr"/>
                      <a:r>
                        <a:rPr lang="es-CL" dirty="0"/>
                        <a:t>85,6</a:t>
                      </a:r>
                    </a:p>
                  </a:txBody>
                  <a:tcPr/>
                </a:tc>
                <a:tc>
                  <a:txBody>
                    <a:bodyPr/>
                    <a:lstStyle/>
                    <a:p>
                      <a:pPr algn="ctr"/>
                      <a:r>
                        <a:rPr lang="es-CL" dirty="0"/>
                        <a:t>88,3</a:t>
                      </a:r>
                    </a:p>
                  </a:txBody>
                  <a:tcPr/>
                </a:tc>
                <a:tc>
                  <a:txBody>
                    <a:bodyPr/>
                    <a:lstStyle/>
                    <a:p>
                      <a:pPr algn="ctr"/>
                      <a:r>
                        <a:rPr lang="es-CL" dirty="0"/>
                        <a:t>84,4</a:t>
                      </a:r>
                    </a:p>
                  </a:txBody>
                  <a:tcPr/>
                </a:tc>
                <a:extLst>
                  <a:ext uri="{0D108BD9-81ED-4DB2-BD59-A6C34878D82A}">
                    <a16:rowId xmlns:a16="http://schemas.microsoft.com/office/drawing/2014/main" val="10002"/>
                  </a:ext>
                </a:extLst>
              </a:tr>
              <a:tr h="370840">
                <a:tc>
                  <a:txBody>
                    <a:bodyPr/>
                    <a:lstStyle/>
                    <a:p>
                      <a:r>
                        <a:rPr lang="es-ES" dirty="0"/>
                        <a:t>NT </a:t>
                      </a:r>
                      <a:r>
                        <a:rPr lang="es-CL" altLang="es-ES" dirty="0"/>
                        <a:t>1 C</a:t>
                      </a:r>
                    </a:p>
                  </a:txBody>
                  <a:tcPr/>
                </a:tc>
                <a:tc>
                  <a:txBody>
                    <a:bodyPr/>
                    <a:lstStyle/>
                    <a:p>
                      <a:pPr algn="ctr">
                        <a:buNone/>
                      </a:pPr>
                      <a:r>
                        <a:rPr lang="es-CL" altLang="en-US" dirty="0"/>
                        <a:t>82,5</a:t>
                      </a:r>
                    </a:p>
                  </a:txBody>
                  <a:tcPr/>
                </a:tc>
                <a:tc>
                  <a:txBody>
                    <a:bodyPr/>
                    <a:lstStyle/>
                    <a:p>
                      <a:pPr algn="ctr"/>
                      <a:r>
                        <a:rPr lang="es-CL" dirty="0"/>
                        <a:t>81</a:t>
                      </a:r>
                    </a:p>
                  </a:txBody>
                  <a:tcPr/>
                </a:tc>
                <a:tc>
                  <a:txBody>
                    <a:bodyPr/>
                    <a:lstStyle/>
                    <a:p>
                      <a:pPr algn="ctr"/>
                      <a:r>
                        <a:rPr lang="es-CL" dirty="0"/>
                        <a:t>89,5</a:t>
                      </a:r>
                    </a:p>
                  </a:txBody>
                  <a:tcPr/>
                </a:tc>
                <a:tc>
                  <a:txBody>
                    <a:bodyPr/>
                    <a:lstStyle/>
                    <a:p>
                      <a:pPr algn="ctr"/>
                      <a:r>
                        <a:rPr lang="es-CL" dirty="0"/>
                        <a:t>88,6</a:t>
                      </a:r>
                    </a:p>
                  </a:txBody>
                  <a:tcPr/>
                </a:tc>
                <a:tc>
                  <a:txBody>
                    <a:bodyPr/>
                    <a:lstStyle/>
                    <a:p>
                      <a:pPr algn="ctr"/>
                      <a:r>
                        <a:rPr lang="es-CL" dirty="0"/>
                        <a:t>89,1</a:t>
                      </a:r>
                    </a:p>
                  </a:txBody>
                  <a:tcPr/>
                </a:tc>
                <a:tc>
                  <a:txBody>
                    <a:bodyPr/>
                    <a:lstStyle/>
                    <a:p>
                      <a:pPr algn="ctr"/>
                      <a:r>
                        <a:rPr lang="es-CL" dirty="0"/>
                        <a:t>73,3</a:t>
                      </a:r>
                    </a:p>
                  </a:txBody>
                  <a:tcPr/>
                </a:tc>
                <a:extLst>
                  <a:ext uri="{0D108BD9-81ED-4DB2-BD59-A6C34878D82A}">
                    <a16:rowId xmlns:a16="http://schemas.microsoft.com/office/drawing/2014/main" val="10003"/>
                  </a:ext>
                </a:extLst>
              </a:tr>
              <a:tr h="370840">
                <a:tc>
                  <a:txBody>
                    <a:bodyPr/>
                    <a:lstStyle/>
                    <a:p>
                      <a:r>
                        <a:rPr lang="es-ES" dirty="0"/>
                        <a:t>NT 2 </a:t>
                      </a:r>
                      <a:r>
                        <a:rPr lang="es-CL" altLang="es-ES" dirty="0"/>
                        <a:t>A</a:t>
                      </a:r>
                    </a:p>
                  </a:txBody>
                  <a:tcPr/>
                </a:tc>
                <a:tc>
                  <a:txBody>
                    <a:bodyPr/>
                    <a:lstStyle/>
                    <a:p>
                      <a:pPr algn="ctr">
                        <a:buNone/>
                      </a:pPr>
                      <a:r>
                        <a:rPr lang="es-CL" altLang="en-US" dirty="0"/>
                        <a:t>83</a:t>
                      </a:r>
                    </a:p>
                  </a:txBody>
                  <a:tcPr/>
                </a:tc>
                <a:tc>
                  <a:txBody>
                    <a:bodyPr/>
                    <a:lstStyle/>
                    <a:p>
                      <a:pPr algn="ctr"/>
                      <a:r>
                        <a:rPr lang="es-CL" dirty="0"/>
                        <a:t>75,9</a:t>
                      </a:r>
                    </a:p>
                  </a:txBody>
                  <a:tcPr/>
                </a:tc>
                <a:tc>
                  <a:txBody>
                    <a:bodyPr/>
                    <a:lstStyle/>
                    <a:p>
                      <a:pPr algn="ctr"/>
                      <a:r>
                        <a:rPr lang="es-CL" dirty="0"/>
                        <a:t>78,5</a:t>
                      </a:r>
                    </a:p>
                  </a:txBody>
                  <a:tcPr/>
                </a:tc>
                <a:tc>
                  <a:txBody>
                    <a:bodyPr/>
                    <a:lstStyle/>
                    <a:p>
                      <a:pPr algn="ctr"/>
                      <a:r>
                        <a:rPr lang="es-CL" dirty="0"/>
                        <a:t>66,8</a:t>
                      </a:r>
                    </a:p>
                  </a:txBody>
                  <a:tcPr/>
                </a:tc>
                <a:tc>
                  <a:txBody>
                    <a:bodyPr/>
                    <a:lstStyle/>
                    <a:p>
                      <a:pPr algn="ctr"/>
                      <a:r>
                        <a:rPr lang="es-CL" dirty="0"/>
                        <a:t>65</a:t>
                      </a:r>
                    </a:p>
                  </a:txBody>
                  <a:tcPr/>
                </a:tc>
                <a:tc>
                  <a:txBody>
                    <a:bodyPr/>
                    <a:lstStyle/>
                    <a:p>
                      <a:pPr algn="ctr"/>
                      <a:r>
                        <a:rPr lang="es-CL" dirty="0"/>
                        <a:t>81,9</a:t>
                      </a:r>
                    </a:p>
                  </a:txBody>
                  <a:tcPr/>
                </a:tc>
                <a:extLst>
                  <a:ext uri="{0D108BD9-81ED-4DB2-BD59-A6C34878D82A}">
                    <a16:rowId xmlns:a16="http://schemas.microsoft.com/office/drawing/2014/main" val="10004"/>
                  </a:ext>
                </a:extLst>
              </a:tr>
              <a:tr h="370840">
                <a:tc>
                  <a:txBody>
                    <a:bodyPr/>
                    <a:lstStyle/>
                    <a:p>
                      <a:r>
                        <a:rPr lang="es-ES" dirty="0"/>
                        <a:t>NT 2 </a:t>
                      </a:r>
                      <a:r>
                        <a:rPr lang="es-CL" altLang="es-ES" dirty="0"/>
                        <a:t>B</a:t>
                      </a:r>
                    </a:p>
                  </a:txBody>
                  <a:tcPr/>
                </a:tc>
                <a:tc>
                  <a:txBody>
                    <a:bodyPr/>
                    <a:lstStyle/>
                    <a:p>
                      <a:pPr algn="ctr">
                        <a:buNone/>
                      </a:pPr>
                      <a:r>
                        <a:rPr lang="es-CL" altLang="en-US" dirty="0"/>
                        <a:t>67,7</a:t>
                      </a:r>
                    </a:p>
                  </a:txBody>
                  <a:tcPr/>
                </a:tc>
                <a:tc>
                  <a:txBody>
                    <a:bodyPr/>
                    <a:lstStyle/>
                    <a:p>
                      <a:pPr algn="ctr"/>
                      <a:r>
                        <a:rPr lang="es-CL" dirty="0"/>
                        <a:t>66,6</a:t>
                      </a:r>
                    </a:p>
                  </a:txBody>
                  <a:tcPr/>
                </a:tc>
                <a:tc>
                  <a:txBody>
                    <a:bodyPr/>
                    <a:lstStyle/>
                    <a:p>
                      <a:pPr algn="ctr"/>
                      <a:r>
                        <a:rPr lang="es-CL" dirty="0"/>
                        <a:t>84,3</a:t>
                      </a:r>
                    </a:p>
                  </a:txBody>
                  <a:tcPr/>
                </a:tc>
                <a:tc>
                  <a:txBody>
                    <a:bodyPr/>
                    <a:lstStyle/>
                    <a:p>
                      <a:pPr algn="ctr"/>
                      <a:r>
                        <a:rPr lang="es-CL" dirty="0"/>
                        <a:t>84,8</a:t>
                      </a:r>
                    </a:p>
                  </a:txBody>
                  <a:tcPr/>
                </a:tc>
                <a:tc>
                  <a:txBody>
                    <a:bodyPr/>
                    <a:lstStyle/>
                    <a:p>
                      <a:pPr algn="ctr"/>
                      <a:r>
                        <a:rPr lang="es-CL" dirty="0"/>
                        <a:t>77,5</a:t>
                      </a:r>
                    </a:p>
                  </a:txBody>
                  <a:tcPr/>
                </a:tc>
                <a:tc>
                  <a:txBody>
                    <a:bodyPr/>
                    <a:lstStyle/>
                    <a:p>
                      <a:pPr algn="ctr"/>
                      <a:r>
                        <a:rPr lang="es-CL" dirty="0"/>
                        <a:t>98,8</a:t>
                      </a:r>
                    </a:p>
                  </a:txBody>
                  <a:tcPr/>
                </a:tc>
                <a:extLst>
                  <a:ext uri="{0D108BD9-81ED-4DB2-BD59-A6C34878D82A}">
                    <a16:rowId xmlns:a16="http://schemas.microsoft.com/office/drawing/2014/main" val="10005"/>
                  </a:ext>
                </a:extLst>
              </a:tr>
              <a:tr h="370840">
                <a:tc>
                  <a:txBody>
                    <a:bodyPr/>
                    <a:lstStyle/>
                    <a:p>
                      <a:r>
                        <a:rPr lang="es-ES" dirty="0"/>
                        <a:t>NT 2 </a:t>
                      </a:r>
                      <a:r>
                        <a:rPr lang="es-CL" altLang="es-ES" dirty="0"/>
                        <a:t>E</a:t>
                      </a:r>
                    </a:p>
                  </a:txBody>
                  <a:tcPr/>
                </a:tc>
                <a:tc>
                  <a:txBody>
                    <a:bodyPr/>
                    <a:lstStyle/>
                    <a:p>
                      <a:pPr algn="ctr">
                        <a:buNone/>
                      </a:pPr>
                      <a:r>
                        <a:rPr lang="es-CL" altLang="en-US" dirty="0"/>
                        <a:t>88,5</a:t>
                      </a:r>
                    </a:p>
                  </a:txBody>
                  <a:tcPr/>
                </a:tc>
                <a:tc>
                  <a:txBody>
                    <a:bodyPr/>
                    <a:lstStyle/>
                    <a:p>
                      <a:pPr algn="ctr"/>
                      <a:r>
                        <a:rPr lang="es-CL" dirty="0"/>
                        <a:t>71,9</a:t>
                      </a:r>
                    </a:p>
                  </a:txBody>
                  <a:tcPr/>
                </a:tc>
                <a:tc>
                  <a:txBody>
                    <a:bodyPr/>
                    <a:lstStyle/>
                    <a:p>
                      <a:pPr algn="ctr"/>
                      <a:r>
                        <a:rPr lang="es-CL" dirty="0"/>
                        <a:t>89,5</a:t>
                      </a:r>
                    </a:p>
                  </a:txBody>
                  <a:tcPr/>
                </a:tc>
                <a:tc>
                  <a:txBody>
                    <a:bodyPr/>
                    <a:lstStyle/>
                    <a:p>
                      <a:pPr algn="ctr"/>
                      <a:r>
                        <a:rPr lang="es-CL" dirty="0"/>
                        <a:t>79,5</a:t>
                      </a:r>
                    </a:p>
                  </a:txBody>
                  <a:tcPr/>
                </a:tc>
                <a:tc>
                  <a:txBody>
                    <a:bodyPr/>
                    <a:lstStyle/>
                    <a:p>
                      <a:pPr algn="ctr"/>
                      <a:r>
                        <a:rPr lang="es-CL" dirty="0"/>
                        <a:t>83,3</a:t>
                      </a:r>
                    </a:p>
                  </a:txBody>
                  <a:tcPr/>
                </a:tc>
                <a:tc>
                  <a:txBody>
                    <a:bodyPr/>
                    <a:lstStyle/>
                    <a:p>
                      <a:pPr algn="ctr"/>
                      <a:r>
                        <a:rPr lang="es-CL" dirty="0"/>
                        <a:t>77,7</a:t>
                      </a:r>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L"/>
          </a:p>
        </p:txBody>
      </p:sp>
      <p:graphicFrame>
        <p:nvGraphicFramePr>
          <p:cNvPr id="4" name="Marcador de contenido 3"/>
          <p:cNvGraphicFramePr>
            <a:graphicFrameLocks noGrp="1"/>
          </p:cNvGraphicFramePr>
          <p:nvPr>
            <p:ph idx="1"/>
          </p:nvPr>
        </p:nvGraphicFramePr>
        <p:xfrm>
          <a:off x="1463675" y="2119313"/>
          <a:ext cx="6196008" cy="2966720"/>
        </p:xfrm>
        <a:graphic>
          <a:graphicData uri="http://schemas.openxmlformats.org/drawingml/2006/table">
            <a:tbl>
              <a:tblPr firstRow="1" bandRow="1">
                <a:tableStyleId>{5C22544A-7EE6-4342-B048-85BDC9FD1C3A}</a:tableStyleId>
              </a:tblPr>
              <a:tblGrid>
                <a:gridCol w="885144">
                  <a:extLst>
                    <a:ext uri="{9D8B030D-6E8A-4147-A177-3AD203B41FA5}">
                      <a16:colId xmlns:a16="http://schemas.microsoft.com/office/drawing/2014/main" val="20000"/>
                    </a:ext>
                  </a:extLst>
                </a:gridCol>
                <a:gridCol w="885144">
                  <a:extLst>
                    <a:ext uri="{9D8B030D-6E8A-4147-A177-3AD203B41FA5}">
                      <a16:colId xmlns:a16="http://schemas.microsoft.com/office/drawing/2014/main" val="20001"/>
                    </a:ext>
                  </a:extLst>
                </a:gridCol>
                <a:gridCol w="885144">
                  <a:extLst>
                    <a:ext uri="{9D8B030D-6E8A-4147-A177-3AD203B41FA5}">
                      <a16:colId xmlns:a16="http://schemas.microsoft.com/office/drawing/2014/main" val="20002"/>
                    </a:ext>
                  </a:extLst>
                </a:gridCol>
                <a:gridCol w="885144">
                  <a:extLst>
                    <a:ext uri="{9D8B030D-6E8A-4147-A177-3AD203B41FA5}">
                      <a16:colId xmlns:a16="http://schemas.microsoft.com/office/drawing/2014/main" val="20003"/>
                    </a:ext>
                  </a:extLst>
                </a:gridCol>
                <a:gridCol w="885144">
                  <a:extLst>
                    <a:ext uri="{9D8B030D-6E8A-4147-A177-3AD203B41FA5}">
                      <a16:colId xmlns:a16="http://schemas.microsoft.com/office/drawing/2014/main" val="20004"/>
                    </a:ext>
                  </a:extLst>
                </a:gridCol>
                <a:gridCol w="885144">
                  <a:extLst>
                    <a:ext uri="{9D8B030D-6E8A-4147-A177-3AD203B41FA5}">
                      <a16:colId xmlns:a16="http://schemas.microsoft.com/office/drawing/2014/main" val="20005"/>
                    </a:ext>
                  </a:extLst>
                </a:gridCol>
                <a:gridCol w="885144">
                  <a:extLst>
                    <a:ext uri="{9D8B030D-6E8A-4147-A177-3AD203B41FA5}">
                      <a16:colId xmlns:a16="http://schemas.microsoft.com/office/drawing/2014/main" val="20006"/>
                    </a:ext>
                  </a:extLst>
                </a:gridCol>
              </a:tblGrid>
              <a:tr h="370840">
                <a:tc>
                  <a:txBody>
                    <a:bodyPr/>
                    <a:lstStyle/>
                    <a:p>
                      <a:r>
                        <a:rPr lang="es-ES" dirty="0"/>
                        <a:t>Curso </a:t>
                      </a:r>
                      <a:endParaRPr lang="es-CL" dirty="0"/>
                    </a:p>
                  </a:txBody>
                  <a:tcPr/>
                </a:tc>
                <a:tc>
                  <a:txBody>
                    <a:bodyPr/>
                    <a:lstStyle/>
                    <a:p>
                      <a:pPr>
                        <a:buNone/>
                      </a:pPr>
                      <a:r>
                        <a:rPr lang="es-CL" altLang="en-US" dirty="0"/>
                        <a:t>Julio</a:t>
                      </a:r>
                    </a:p>
                  </a:txBody>
                  <a:tcPr/>
                </a:tc>
                <a:tc>
                  <a:txBody>
                    <a:bodyPr/>
                    <a:lstStyle/>
                    <a:p>
                      <a:r>
                        <a:rPr lang="es-CL" dirty="0"/>
                        <a:t>Agosto </a:t>
                      </a:r>
                    </a:p>
                  </a:txBody>
                  <a:tcPr/>
                </a:tc>
                <a:tc>
                  <a:txBody>
                    <a:bodyPr/>
                    <a:lstStyle/>
                    <a:p>
                      <a:r>
                        <a:rPr lang="es-CL" dirty="0"/>
                        <a:t>Sept. </a:t>
                      </a:r>
                    </a:p>
                  </a:txBody>
                  <a:tcPr/>
                </a:tc>
                <a:tc>
                  <a:txBody>
                    <a:bodyPr/>
                    <a:lstStyle/>
                    <a:p>
                      <a:r>
                        <a:rPr lang="es-CL" dirty="0"/>
                        <a:t>Oct. </a:t>
                      </a:r>
                    </a:p>
                  </a:txBody>
                  <a:tcPr/>
                </a:tc>
                <a:tc>
                  <a:txBody>
                    <a:bodyPr/>
                    <a:lstStyle/>
                    <a:p>
                      <a:r>
                        <a:rPr lang="es-CL" dirty="0"/>
                        <a:t>Nov. </a:t>
                      </a:r>
                    </a:p>
                  </a:txBody>
                  <a:tcPr/>
                </a:tc>
                <a:tc>
                  <a:txBody>
                    <a:bodyPr/>
                    <a:lstStyle/>
                    <a:p>
                      <a:r>
                        <a:rPr lang="es-CL" dirty="0"/>
                        <a:t>Dic. </a:t>
                      </a:r>
                    </a:p>
                  </a:txBody>
                  <a:tcPr/>
                </a:tc>
                <a:extLst>
                  <a:ext uri="{0D108BD9-81ED-4DB2-BD59-A6C34878D82A}">
                    <a16:rowId xmlns:a16="http://schemas.microsoft.com/office/drawing/2014/main" val="10000"/>
                  </a:ext>
                </a:extLst>
              </a:tr>
              <a:tr h="370840">
                <a:tc>
                  <a:txBody>
                    <a:bodyPr/>
                    <a:lstStyle/>
                    <a:p>
                      <a:r>
                        <a:rPr lang="es-ES" dirty="0"/>
                        <a:t>1 B-A</a:t>
                      </a:r>
                      <a:endParaRPr lang="es-CL" dirty="0"/>
                    </a:p>
                  </a:txBody>
                  <a:tcPr/>
                </a:tc>
                <a:tc>
                  <a:txBody>
                    <a:bodyPr/>
                    <a:lstStyle/>
                    <a:p>
                      <a:pPr algn="ctr">
                        <a:buNone/>
                      </a:pPr>
                      <a:r>
                        <a:rPr lang="es-CL" altLang="en-US" dirty="0"/>
                        <a:t>84,8</a:t>
                      </a:r>
                    </a:p>
                  </a:txBody>
                  <a:tcPr/>
                </a:tc>
                <a:tc>
                  <a:txBody>
                    <a:bodyPr/>
                    <a:lstStyle/>
                    <a:p>
                      <a:pPr algn="ctr"/>
                      <a:r>
                        <a:rPr lang="es-CL" dirty="0"/>
                        <a:t>88,7</a:t>
                      </a:r>
                    </a:p>
                  </a:txBody>
                  <a:tcPr/>
                </a:tc>
                <a:tc>
                  <a:txBody>
                    <a:bodyPr/>
                    <a:lstStyle/>
                    <a:p>
                      <a:pPr algn="ctr"/>
                      <a:r>
                        <a:rPr lang="es-CL" dirty="0"/>
                        <a:t>86,6</a:t>
                      </a:r>
                    </a:p>
                  </a:txBody>
                  <a:tcPr/>
                </a:tc>
                <a:tc>
                  <a:txBody>
                    <a:bodyPr/>
                    <a:lstStyle/>
                    <a:p>
                      <a:pPr algn="ctr"/>
                      <a:r>
                        <a:rPr lang="es-CL" dirty="0"/>
                        <a:t>93,5</a:t>
                      </a:r>
                    </a:p>
                  </a:txBody>
                  <a:tcPr/>
                </a:tc>
                <a:tc>
                  <a:txBody>
                    <a:bodyPr/>
                    <a:lstStyle/>
                    <a:p>
                      <a:pPr algn="ctr"/>
                      <a:r>
                        <a:rPr lang="es-CL" dirty="0"/>
                        <a:t>85</a:t>
                      </a:r>
                    </a:p>
                  </a:txBody>
                  <a:tcPr/>
                </a:tc>
                <a:tc>
                  <a:txBody>
                    <a:bodyPr/>
                    <a:lstStyle/>
                    <a:p>
                      <a:pPr algn="ctr"/>
                      <a:r>
                        <a:rPr lang="es-CL" dirty="0"/>
                        <a:t>85,7</a:t>
                      </a:r>
                    </a:p>
                  </a:txBody>
                  <a:tcPr/>
                </a:tc>
                <a:extLst>
                  <a:ext uri="{0D108BD9-81ED-4DB2-BD59-A6C34878D82A}">
                    <a16:rowId xmlns:a16="http://schemas.microsoft.com/office/drawing/2014/main" val="10001"/>
                  </a:ext>
                </a:extLst>
              </a:tr>
              <a:tr h="370840">
                <a:tc>
                  <a:txBody>
                    <a:bodyPr/>
                    <a:lstStyle/>
                    <a:p>
                      <a:r>
                        <a:rPr lang="es-ES" dirty="0"/>
                        <a:t>1</a:t>
                      </a:r>
                      <a:r>
                        <a:rPr lang="es-CL" altLang="es-ES" dirty="0"/>
                        <a:t> </a:t>
                      </a:r>
                      <a:r>
                        <a:rPr lang="es-ES" dirty="0"/>
                        <a:t>B-B</a:t>
                      </a:r>
                      <a:endParaRPr lang="es-CL" dirty="0"/>
                    </a:p>
                  </a:txBody>
                  <a:tcPr/>
                </a:tc>
                <a:tc>
                  <a:txBody>
                    <a:bodyPr/>
                    <a:lstStyle/>
                    <a:p>
                      <a:pPr algn="ctr">
                        <a:buNone/>
                      </a:pPr>
                      <a:r>
                        <a:rPr lang="es-CL" altLang="en-US" dirty="0"/>
                        <a:t>83,9</a:t>
                      </a:r>
                    </a:p>
                  </a:txBody>
                  <a:tcPr/>
                </a:tc>
                <a:tc>
                  <a:txBody>
                    <a:bodyPr/>
                    <a:lstStyle/>
                    <a:p>
                      <a:pPr algn="ctr"/>
                      <a:r>
                        <a:rPr lang="es-CL" dirty="0"/>
                        <a:t>70,6</a:t>
                      </a:r>
                    </a:p>
                  </a:txBody>
                  <a:tcPr/>
                </a:tc>
                <a:tc>
                  <a:txBody>
                    <a:bodyPr/>
                    <a:lstStyle/>
                    <a:p>
                      <a:pPr algn="ctr"/>
                      <a:r>
                        <a:rPr lang="es-CL" dirty="0"/>
                        <a:t>84,8</a:t>
                      </a:r>
                    </a:p>
                  </a:txBody>
                  <a:tcPr/>
                </a:tc>
                <a:tc>
                  <a:txBody>
                    <a:bodyPr/>
                    <a:lstStyle/>
                    <a:p>
                      <a:pPr algn="ctr"/>
                      <a:r>
                        <a:rPr lang="es-CL" dirty="0"/>
                        <a:t>76,6</a:t>
                      </a:r>
                    </a:p>
                  </a:txBody>
                  <a:tcPr/>
                </a:tc>
                <a:tc>
                  <a:txBody>
                    <a:bodyPr/>
                    <a:lstStyle/>
                    <a:p>
                      <a:pPr algn="ctr"/>
                      <a:r>
                        <a:rPr lang="es-CL" dirty="0"/>
                        <a:t>85,7</a:t>
                      </a:r>
                    </a:p>
                  </a:txBody>
                  <a:tcPr/>
                </a:tc>
                <a:tc>
                  <a:txBody>
                    <a:bodyPr/>
                    <a:lstStyle/>
                    <a:p>
                      <a:pPr algn="ctr"/>
                      <a:r>
                        <a:rPr lang="es-CL" dirty="0"/>
                        <a:t>81,9</a:t>
                      </a:r>
                    </a:p>
                  </a:txBody>
                  <a:tcPr/>
                </a:tc>
                <a:extLst>
                  <a:ext uri="{0D108BD9-81ED-4DB2-BD59-A6C34878D82A}">
                    <a16:rowId xmlns:a16="http://schemas.microsoft.com/office/drawing/2014/main" val="10002"/>
                  </a:ext>
                </a:extLst>
              </a:tr>
              <a:tr h="370840">
                <a:tc>
                  <a:txBody>
                    <a:bodyPr/>
                    <a:lstStyle/>
                    <a:p>
                      <a:r>
                        <a:rPr lang="es-CL" altLang="es-ES" dirty="0"/>
                        <a:t>1 </a:t>
                      </a:r>
                      <a:r>
                        <a:rPr lang="es-ES" dirty="0"/>
                        <a:t>B-</a:t>
                      </a:r>
                      <a:r>
                        <a:rPr lang="es-CL" altLang="es-ES" dirty="0"/>
                        <a:t>C</a:t>
                      </a:r>
                    </a:p>
                  </a:txBody>
                  <a:tcPr/>
                </a:tc>
                <a:tc>
                  <a:txBody>
                    <a:bodyPr/>
                    <a:lstStyle/>
                    <a:p>
                      <a:pPr algn="ctr">
                        <a:buNone/>
                      </a:pPr>
                      <a:r>
                        <a:rPr lang="es-CL" altLang="en-US" dirty="0"/>
                        <a:t>71,2</a:t>
                      </a:r>
                    </a:p>
                  </a:txBody>
                  <a:tcPr/>
                </a:tc>
                <a:tc>
                  <a:txBody>
                    <a:bodyPr/>
                    <a:lstStyle/>
                    <a:p>
                      <a:pPr algn="ctr"/>
                      <a:r>
                        <a:rPr lang="es-CL" dirty="0"/>
                        <a:t>76,3</a:t>
                      </a:r>
                    </a:p>
                  </a:txBody>
                  <a:tcPr/>
                </a:tc>
                <a:tc>
                  <a:txBody>
                    <a:bodyPr/>
                    <a:lstStyle/>
                    <a:p>
                      <a:pPr algn="ctr"/>
                      <a:r>
                        <a:rPr lang="es-CL" dirty="0"/>
                        <a:t>85</a:t>
                      </a:r>
                    </a:p>
                  </a:txBody>
                  <a:tcPr/>
                </a:tc>
                <a:tc>
                  <a:txBody>
                    <a:bodyPr/>
                    <a:lstStyle/>
                    <a:p>
                      <a:pPr algn="ctr"/>
                      <a:r>
                        <a:rPr lang="es-CL" dirty="0"/>
                        <a:t>80,9</a:t>
                      </a:r>
                    </a:p>
                  </a:txBody>
                  <a:tcPr/>
                </a:tc>
                <a:tc>
                  <a:txBody>
                    <a:bodyPr/>
                    <a:lstStyle/>
                    <a:p>
                      <a:pPr algn="ctr"/>
                      <a:r>
                        <a:rPr lang="es-CL" dirty="0"/>
                        <a:t>67</a:t>
                      </a:r>
                    </a:p>
                  </a:txBody>
                  <a:tcPr/>
                </a:tc>
                <a:tc>
                  <a:txBody>
                    <a:bodyPr/>
                    <a:lstStyle/>
                    <a:p>
                      <a:pPr algn="ctr"/>
                      <a:r>
                        <a:rPr lang="es-CL" dirty="0"/>
                        <a:t>86,6</a:t>
                      </a:r>
                    </a:p>
                  </a:txBody>
                  <a:tcPr/>
                </a:tc>
                <a:extLst>
                  <a:ext uri="{0D108BD9-81ED-4DB2-BD59-A6C34878D82A}">
                    <a16:rowId xmlns:a16="http://schemas.microsoft.com/office/drawing/2014/main" val="10003"/>
                  </a:ext>
                </a:extLst>
              </a:tr>
              <a:tr h="370840">
                <a:tc>
                  <a:txBody>
                    <a:bodyPr/>
                    <a:lstStyle/>
                    <a:p>
                      <a:r>
                        <a:rPr lang="es-CL" altLang="es-ES" dirty="0"/>
                        <a:t>1 </a:t>
                      </a:r>
                      <a:r>
                        <a:rPr lang="es-ES" dirty="0"/>
                        <a:t>B-</a:t>
                      </a:r>
                      <a:r>
                        <a:rPr lang="es-CL" altLang="es-ES" dirty="0"/>
                        <a:t>D</a:t>
                      </a:r>
                    </a:p>
                  </a:txBody>
                  <a:tcPr/>
                </a:tc>
                <a:tc>
                  <a:txBody>
                    <a:bodyPr/>
                    <a:lstStyle/>
                    <a:p>
                      <a:pPr algn="ctr">
                        <a:buNone/>
                      </a:pPr>
                      <a:r>
                        <a:rPr lang="es-CL" altLang="en-US" dirty="0"/>
                        <a:t>73,9</a:t>
                      </a:r>
                    </a:p>
                  </a:txBody>
                  <a:tcPr/>
                </a:tc>
                <a:tc>
                  <a:txBody>
                    <a:bodyPr/>
                    <a:lstStyle/>
                    <a:p>
                      <a:pPr algn="ctr"/>
                      <a:r>
                        <a:rPr lang="es-CL" dirty="0"/>
                        <a:t>85,9</a:t>
                      </a:r>
                    </a:p>
                  </a:txBody>
                  <a:tcPr/>
                </a:tc>
                <a:tc>
                  <a:txBody>
                    <a:bodyPr/>
                    <a:lstStyle/>
                    <a:p>
                      <a:pPr algn="ctr"/>
                      <a:r>
                        <a:rPr lang="es-CL" dirty="0"/>
                        <a:t>97,9</a:t>
                      </a:r>
                    </a:p>
                  </a:txBody>
                  <a:tcPr/>
                </a:tc>
                <a:tc>
                  <a:txBody>
                    <a:bodyPr/>
                    <a:lstStyle/>
                    <a:p>
                      <a:pPr algn="ctr"/>
                      <a:r>
                        <a:rPr lang="es-CL" dirty="0"/>
                        <a:t>79,5</a:t>
                      </a:r>
                    </a:p>
                  </a:txBody>
                  <a:tcPr/>
                </a:tc>
                <a:tc>
                  <a:txBody>
                    <a:bodyPr/>
                    <a:lstStyle/>
                    <a:p>
                      <a:pPr algn="ctr"/>
                      <a:r>
                        <a:rPr lang="es-CL" dirty="0"/>
                        <a:t>89,1</a:t>
                      </a:r>
                    </a:p>
                  </a:txBody>
                  <a:tcPr/>
                </a:tc>
                <a:tc>
                  <a:txBody>
                    <a:bodyPr/>
                    <a:lstStyle/>
                    <a:p>
                      <a:pPr algn="ctr"/>
                      <a:r>
                        <a:rPr lang="es-CL" dirty="0"/>
                        <a:t>55,5</a:t>
                      </a:r>
                    </a:p>
                  </a:txBody>
                  <a:tcPr/>
                </a:tc>
                <a:extLst>
                  <a:ext uri="{0D108BD9-81ED-4DB2-BD59-A6C34878D82A}">
                    <a16:rowId xmlns:a16="http://schemas.microsoft.com/office/drawing/2014/main" val="10004"/>
                  </a:ext>
                </a:extLst>
              </a:tr>
              <a:tr h="370840">
                <a:tc>
                  <a:txBody>
                    <a:bodyPr/>
                    <a:lstStyle/>
                    <a:p>
                      <a:r>
                        <a:rPr lang="es-CL" altLang="es-ES" dirty="0"/>
                        <a:t>2 </a:t>
                      </a:r>
                      <a:r>
                        <a:rPr lang="es-ES" dirty="0"/>
                        <a:t>B-A</a:t>
                      </a:r>
                      <a:endParaRPr lang="es-CL" dirty="0"/>
                    </a:p>
                  </a:txBody>
                  <a:tcPr/>
                </a:tc>
                <a:tc>
                  <a:txBody>
                    <a:bodyPr/>
                    <a:lstStyle/>
                    <a:p>
                      <a:pPr algn="ctr">
                        <a:buNone/>
                      </a:pPr>
                      <a:r>
                        <a:rPr lang="es-CL" altLang="en-US" dirty="0"/>
                        <a:t>61,4</a:t>
                      </a:r>
                    </a:p>
                  </a:txBody>
                  <a:tcPr/>
                </a:tc>
                <a:tc>
                  <a:txBody>
                    <a:bodyPr/>
                    <a:lstStyle/>
                    <a:p>
                      <a:pPr algn="ctr"/>
                      <a:r>
                        <a:rPr lang="es-CL" dirty="0"/>
                        <a:t>73,6</a:t>
                      </a:r>
                    </a:p>
                  </a:txBody>
                  <a:tcPr/>
                </a:tc>
                <a:tc>
                  <a:txBody>
                    <a:bodyPr/>
                    <a:lstStyle/>
                    <a:p>
                      <a:pPr algn="ctr"/>
                      <a:r>
                        <a:rPr lang="es-CL" dirty="0"/>
                        <a:t>80,2</a:t>
                      </a:r>
                    </a:p>
                  </a:txBody>
                  <a:tcPr/>
                </a:tc>
                <a:tc>
                  <a:txBody>
                    <a:bodyPr/>
                    <a:lstStyle/>
                    <a:p>
                      <a:pPr algn="ctr"/>
                      <a:r>
                        <a:rPr lang="es-CL" dirty="0"/>
                        <a:t>88,6</a:t>
                      </a:r>
                    </a:p>
                  </a:txBody>
                  <a:tcPr/>
                </a:tc>
                <a:tc>
                  <a:txBody>
                    <a:bodyPr/>
                    <a:lstStyle/>
                    <a:p>
                      <a:pPr algn="ctr"/>
                      <a:r>
                        <a:rPr lang="es-CL" dirty="0"/>
                        <a:t>85,8</a:t>
                      </a:r>
                    </a:p>
                  </a:txBody>
                  <a:tcPr/>
                </a:tc>
                <a:tc>
                  <a:txBody>
                    <a:bodyPr/>
                    <a:lstStyle/>
                    <a:p>
                      <a:pPr algn="ctr"/>
                      <a:r>
                        <a:rPr lang="es-CL" dirty="0"/>
                        <a:t>72,2</a:t>
                      </a:r>
                    </a:p>
                  </a:txBody>
                  <a:tcPr/>
                </a:tc>
                <a:extLst>
                  <a:ext uri="{0D108BD9-81ED-4DB2-BD59-A6C34878D82A}">
                    <a16:rowId xmlns:a16="http://schemas.microsoft.com/office/drawing/2014/main" val="10005"/>
                  </a:ext>
                </a:extLst>
              </a:tr>
              <a:tr h="370840">
                <a:tc>
                  <a:txBody>
                    <a:bodyPr/>
                    <a:lstStyle/>
                    <a:p>
                      <a:r>
                        <a:rPr lang="es-CL" altLang="es-ES" dirty="0"/>
                        <a:t>2 </a:t>
                      </a:r>
                      <a:r>
                        <a:rPr lang="es-ES" dirty="0"/>
                        <a:t>B-B</a:t>
                      </a:r>
                      <a:endParaRPr lang="es-CL" dirty="0"/>
                    </a:p>
                  </a:txBody>
                  <a:tcPr/>
                </a:tc>
                <a:tc>
                  <a:txBody>
                    <a:bodyPr/>
                    <a:lstStyle/>
                    <a:p>
                      <a:pPr algn="ctr">
                        <a:buNone/>
                      </a:pPr>
                      <a:r>
                        <a:rPr lang="es-CL" altLang="en-US" dirty="0"/>
                        <a:t>84,2</a:t>
                      </a:r>
                    </a:p>
                  </a:txBody>
                  <a:tcPr/>
                </a:tc>
                <a:tc>
                  <a:txBody>
                    <a:bodyPr/>
                    <a:lstStyle/>
                    <a:p>
                      <a:pPr algn="ctr"/>
                      <a:r>
                        <a:rPr lang="es-CL" dirty="0"/>
                        <a:t>92,7</a:t>
                      </a:r>
                    </a:p>
                  </a:txBody>
                  <a:tcPr/>
                </a:tc>
                <a:tc>
                  <a:txBody>
                    <a:bodyPr/>
                    <a:lstStyle/>
                    <a:p>
                      <a:pPr algn="ctr"/>
                      <a:r>
                        <a:rPr lang="es-CL" dirty="0"/>
                        <a:t>75,8</a:t>
                      </a:r>
                    </a:p>
                  </a:txBody>
                  <a:tcPr/>
                </a:tc>
                <a:tc>
                  <a:txBody>
                    <a:bodyPr/>
                    <a:lstStyle/>
                    <a:p>
                      <a:pPr algn="ctr"/>
                      <a:r>
                        <a:rPr lang="es-CL" dirty="0"/>
                        <a:t>87</a:t>
                      </a:r>
                    </a:p>
                  </a:txBody>
                  <a:tcPr/>
                </a:tc>
                <a:tc>
                  <a:txBody>
                    <a:bodyPr/>
                    <a:lstStyle/>
                    <a:p>
                      <a:pPr algn="ctr"/>
                      <a:r>
                        <a:rPr lang="es-CL" dirty="0"/>
                        <a:t>89,2</a:t>
                      </a:r>
                    </a:p>
                  </a:txBody>
                  <a:tcPr/>
                </a:tc>
                <a:tc>
                  <a:txBody>
                    <a:bodyPr/>
                    <a:lstStyle/>
                    <a:p>
                      <a:pPr algn="ctr"/>
                      <a:r>
                        <a:rPr lang="es-CL" dirty="0"/>
                        <a:t>90,4</a:t>
                      </a:r>
                    </a:p>
                  </a:txBody>
                  <a:tcPr/>
                </a:tc>
                <a:extLst>
                  <a:ext uri="{0D108BD9-81ED-4DB2-BD59-A6C34878D82A}">
                    <a16:rowId xmlns:a16="http://schemas.microsoft.com/office/drawing/2014/main" val="10006"/>
                  </a:ext>
                </a:extLst>
              </a:tr>
              <a:tr h="370840">
                <a:tc>
                  <a:txBody>
                    <a:bodyPr/>
                    <a:lstStyle/>
                    <a:p>
                      <a:r>
                        <a:rPr lang="es-CL" altLang="es-ES" dirty="0"/>
                        <a:t>3 </a:t>
                      </a:r>
                      <a:r>
                        <a:rPr lang="es-ES" dirty="0"/>
                        <a:t>B-A</a:t>
                      </a:r>
                      <a:endParaRPr lang="es-CL" dirty="0"/>
                    </a:p>
                  </a:txBody>
                  <a:tcPr/>
                </a:tc>
                <a:tc>
                  <a:txBody>
                    <a:bodyPr/>
                    <a:lstStyle/>
                    <a:p>
                      <a:pPr algn="ctr">
                        <a:buNone/>
                      </a:pPr>
                      <a:r>
                        <a:rPr lang="es-CL" altLang="en-US" dirty="0"/>
                        <a:t>76</a:t>
                      </a:r>
                    </a:p>
                  </a:txBody>
                  <a:tcPr/>
                </a:tc>
                <a:tc>
                  <a:txBody>
                    <a:bodyPr/>
                    <a:lstStyle/>
                    <a:p>
                      <a:pPr algn="ctr"/>
                      <a:r>
                        <a:rPr lang="es-CL" dirty="0"/>
                        <a:t>70,1</a:t>
                      </a:r>
                    </a:p>
                  </a:txBody>
                  <a:tcPr/>
                </a:tc>
                <a:tc>
                  <a:txBody>
                    <a:bodyPr/>
                    <a:lstStyle/>
                    <a:p>
                      <a:pPr algn="ctr"/>
                      <a:r>
                        <a:rPr lang="es-CL" dirty="0"/>
                        <a:t>78,1</a:t>
                      </a:r>
                    </a:p>
                  </a:txBody>
                  <a:tcPr/>
                </a:tc>
                <a:tc>
                  <a:txBody>
                    <a:bodyPr/>
                    <a:lstStyle/>
                    <a:p>
                      <a:pPr algn="ctr"/>
                      <a:r>
                        <a:rPr lang="es-CL" dirty="0"/>
                        <a:t>69,6</a:t>
                      </a:r>
                    </a:p>
                  </a:txBody>
                  <a:tcPr/>
                </a:tc>
                <a:tc>
                  <a:txBody>
                    <a:bodyPr/>
                    <a:lstStyle/>
                    <a:p>
                      <a:pPr algn="ctr"/>
                      <a:r>
                        <a:rPr lang="es-CL" dirty="0"/>
                        <a:t>79,1</a:t>
                      </a:r>
                    </a:p>
                  </a:txBody>
                  <a:tcPr/>
                </a:tc>
                <a:tc>
                  <a:txBody>
                    <a:bodyPr/>
                    <a:lstStyle/>
                    <a:p>
                      <a:pPr algn="ctr"/>
                      <a:r>
                        <a:rPr lang="es-CL" dirty="0"/>
                        <a:t>67,7</a:t>
                      </a:r>
                    </a:p>
                  </a:txBody>
                  <a:tcPr/>
                </a:tc>
                <a:extLst>
                  <a:ext uri="{0D108BD9-81ED-4DB2-BD59-A6C34878D82A}">
                    <a16:rowId xmlns:a16="http://schemas.microsoft.com/office/drawing/2014/main" val="10007"/>
                  </a:ext>
                </a:extLst>
              </a:tr>
            </a:tbl>
          </a:graphicData>
        </a:graphic>
      </p:graphicFrame>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436*316"/>
  <p:tag name="TABLE_ENDDRAG_RECT" val="134*159*436*316"/>
</p:tagLst>
</file>

<file path=ppt/tags/tag2.xml><?xml version="1.0" encoding="utf-8"?>
<p:tagLst xmlns:a="http://schemas.openxmlformats.org/drawingml/2006/main" xmlns:r="http://schemas.openxmlformats.org/officeDocument/2006/relationships" xmlns:p="http://schemas.openxmlformats.org/presentationml/2006/main">
  <p:tag name="TABLE_ENDDRAG_ORIGIN_RECT" val="466*234"/>
  <p:tag name="TABLE_ENDDRAG_RECT" val="115*165*466*234"/>
</p:tagLst>
</file>

<file path=ppt/tags/tag3.xml><?xml version="1.0" encoding="utf-8"?>
<p:tagLst xmlns:a="http://schemas.openxmlformats.org/drawingml/2006/main" xmlns:r="http://schemas.openxmlformats.org/officeDocument/2006/relationships" xmlns:p="http://schemas.openxmlformats.org/presentationml/2006/main">
  <p:tag name="TABLE_ENDDRAG_ORIGIN_RECT" val="477*228"/>
  <p:tag name="TABLE_ENDDRAG_RECT" val="115*172*477*228"/>
</p:tagLst>
</file>

<file path=ppt/tags/tag4.xml><?xml version="1.0" encoding="utf-8"?>
<p:tagLst xmlns:a="http://schemas.openxmlformats.org/drawingml/2006/main" xmlns:r="http://schemas.openxmlformats.org/officeDocument/2006/relationships" xmlns:p="http://schemas.openxmlformats.org/presentationml/2006/main">
  <p:tag name="TABLE_ENDDRAG_ORIGIN_RECT" val="490*230"/>
  <p:tag name="TABLE_ENDDRAG_RECT" val="115*110*491*230"/>
</p:tagLst>
</file>

<file path=ppt/tags/tag5.xml><?xml version="1.0" encoding="utf-8"?>
<p:tagLst xmlns:a="http://schemas.openxmlformats.org/drawingml/2006/main" xmlns:r="http://schemas.openxmlformats.org/officeDocument/2006/relationships" xmlns:p="http://schemas.openxmlformats.org/presentationml/2006/main">
  <p:tag name="TABLE_ENDDRAG_ORIGIN_RECT" val="567*286"/>
  <p:tag name="TABLE_ENDDRAG_RECT" val="76*224*567*286"/>
</p:tagLst>
</file>

<file path=ppt/tags/tag6.xml><?xml version="1.0" encoding="utf-8"?>
<p:tagLst xmlns:a="http://schemas.openxmlformats.org/drawingml/2006/main" xmlns:r="http://schemas.openxmlformats.org/officeDocument/2006/relationships" xmlns:p="http://schemas.openxmlformats.org/presentationml/2006/main">
  <p:tag name="TABLE_ENDDRAG_ORIGIN_RECT" val="584*369"/>
  <p:tag name="TABLE_ENDDRAG_RECT" val="70*224*584*369"/>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hinchet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hincheta">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hincheta">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fillRect/>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fillRect/>
          </a:stretch>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Pushpin</Template>
  <TotalTime>1</TotalTime>
  <Words>1882</Words>
  <Application>Microsoft Office PowerPoint</Application>
  <PresentationFormat>Presentación en pantalla (4:3)</PresentationFormat>
  <Paragraphs>491</Paragraphs>
  <Slides>27</Slides>
  <Notes>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27</vt:i4>
      </vt:variant>
    </vt:vector>
  </HeadingPairs>
  <TitlesOfParts>
    <vt:vector size="34" baseType="lpstr">
      <vt:lpstr>Brush Script MT</vt:lpstr>
      <vt:lpstr>Calibri</vt:lpstr>
      <vt:lpstr>Constantia</vt:lpstr>
      <vt:lpstr>Franklin Gothic Book</vt:lpstr>
      <vt:lpstr>Rage Italic</vt:lpstr>
      <vt:lpstr>Wingdings</vt:lpstr>
      <vt:lpstr>Chincheta</vt:lpstr>
      <vt:lpstr>Escuela especial Magdalena Avalos Cruz-ASPAUT</vt:lpstr>
      <vt:lpstr>Estructura cursos año 2024</vt:lpstr>
      <vt:lpstr>Cursos y matrícula</vt:lpstr>
      <vt:lpstr>Modalidad de trabajo</vt:lpstr>
      <vt:lpstr>Asistencia primer semestre año 2024</vt:lpstr>
      <vt:lpstr>Presentación de PowerPoint</vt:lpstr>
      <vt:lpstr>Presentación de PowerPoint</vt:lpstr>
      <vt:lpstr>Asistencia segundo semestre año 2024</vt:lpstr>
      <vt:lpstr>Presentación de PowerPoint</vt:lpstr>
      <vt:lpstr>Presentación de PowerPoint</vt:lpstr>
      <vt:lpstr>Presentación de PowerPoint</vt:lpstr>
      <vt:lpstr>Planificaciones </vt:lpstr>
      <vt:lpstr>Metodologías específicas de trabajo en TEA</vt:lpstr>
      <vt:lpstr>Atenciones individuales</vt:lpstr>
      <vt:lpstr>Modificación conductual</vt:lpstr>
      <vt:lpstr>Trabajo con la familia</vt:lpstr>
      <vt:lpstr>Trabajo con  la familia</vt:lpstr>
      <vt:lpstr>Talleres para madres, padres y apoderados </vt:lpstr>
      <vt:lpstr>Porcentajes de logros estudiantes según metodologías</vt:lpstr>
      <vt:lpstr>Porcentajes de logros estudiantes según metodologías</vt:lpstr>
      <vt:lpstr>Personal año 2025</vt:lpstr>
      <vt:lpstr>Sostenedor </vt:lpstr>
      <vt:lpstr>Gimnasio</vt:lpstr>
      <vt:lpstr>CEPA</vt:lpstr>
      <vt:lpstr>Capacitaciones sobre TEA</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Escuela especial Magdalena Avalos Cruz-ASPAUT</dc:title>
  <dc:creator>documento</dc:creator>
  <cp:lastModifiedBy>ASOCIACION-ASPAUT ASPAUT</cp:lastModifiedBy>
  <cp:revision>90</cp:revision>
  <dcterms:created xsi:type="dcterms:W3CDTF">2019-03-18T13:19:00Z</dcterms:created>
  <dcterms:modified xsi:type="dcterms:W3CDTF">2025-03-28T18:21:48Z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9E8E936EE22A4EE1B9B62C1633B65143_12</vt:lpwstr>
  </property>
  <property fmtid="{D5CDD505-2E9C-101B-9397-08002B2CF9AE}" pid="3" name="KSOProductBuildVer">
    <vt:lpwstr>3082-12.2.0.20326</vt:lpwstr>
  </property>
</Properties>
</file>